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8" r:id="rId3"/>
    <p:sldId id="260" r:id="rId4"/>
    <p:sldId id="263" r:id="rId5"/>
    <p:sldId id="264" r:id="rId6"/>
    <p:sldId id="257" r:id="rId7"/>
    <p:sldId id="259" r:id="rId8"/>
    <p:sldId id="261" r:id="rId9"/>
    <p:sldId id="262" r:id="rId10"/>
    <p:sldId id="265" r:id="rId11"/>
    <p:sldId id="266" r:id="rId12"/>
    <p:sldId id="267" r:id="rId13"/>
    <p:sldId id="269" r:id="rId14"/>
    <p:sldId id="270" r:id="rId1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2CA5B0D-F5D8-47CB-9352-0D195823FD2A}" type="datetimeFigureOut">
              <a:rPr lang="en-US" smtClean="0"/>
              <a:t>10/6/2021</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036A422-6CD3-4558-8D2E-94AAB1828E6C}" type="slidenum">
              <a:rPr lang="en-US" smtClean="0"/>
              <a:t>‹#›</a:t>
            </a:fld>
            <a:endParaRPr lang="en-US"/>
          </a:p>
        </p:txBody>
      </p:sp>
    </p:spTree>
    <p:extLst>
      <p:ext uri="{BB962C8B-B14F-4D97-AF65-F5344CB8AC3E}">
        <p14:creationId xmlns:p14="http://schemas.microsoft.com/office/powerpoint/2010/main" val="915370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36A422-6CD3-4558-8D2E-94AAB1828E6C}" type="slidenum">
              <a:rPr lang="en-US" smtClean="0"/>
              <a:t>2</a:t>
            </a:fld>
            <a:endParaRPr lang="en-US"/>
          </a:p>
        </p:txBody>
      </p:sp>
    </p:spTree>
    <p:extLst>
      <p:ext uri="{BB962C8B-B14F-4D97-AF65-F5344CB8AC3E}">
        <p14:creationId xmlns:p14="http://schemas.microsoft.com/office/powerpoint/2010/main" val="2458628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36A422-6CD3-4558-8D2E-94AAB1828E6C}" type="slidenum">
              <a:rPr lang="en-US" smtClean="0"/>
              <a:t>3</a:t>
            </a:fld>
            <a:endParaRPr lang="en-US"/>
          </a:p>
        </p:txBody>
      </p:sp>
    </p:spTree>
    <p:extLst>
      <p:ext uri="{BB962C8B-B14F-4D97-AF65-F5344CB8AC3E}">
        <p14:creationId xmlns:p14="http://schemas.microsoft.com/office/powerpoint/2010/main" val="41676022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2FA6FE6D-1895-402E-9AAB-2B3826B41D36}" type="datetime1">
              <a:rPr lang="en-US" smtClean="0"/>
              <a:t>10/6/2021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1CCBB-2FF7-4368-81CD-4A7CDADB4296}" type="datetime1">
              <a:rPr lang="en-US" smtClean="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864BE-4D7D-4175-9CB2-5E7683FCD771}" type="datetime1">
              <a:rPr lang="en-US" smtClean="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B3BE10-AAED-47F4-8C9E-E351419A3738}" type="datetime1">
              <a:rPr lang="en-US" smtClean="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8B705B-DCBB-4867-A993-456D768D2403}" type="datetime1">
              <a:rPr lang="en-US" smtClean="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17AA5E2-801B-4D10-98F7-51CD78B62D68}" type="datetime1">
              <a:rPr lang="en-US" smtClean="0"/>
              <a:t>10/6/2021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C339A-BA74-4FB8-B8E2-32D643EDF44A}" type="datetime1">
              <a:rPr lang="en-US" smtClean="0"/>
              <a:t>10/6/2021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1082C0-C214-402F-9A43-F9F9F0092DB2}"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423CC4-6F63-4B02-850B-E2764F46270C}"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6B21AE-D532-4C12-91C3-AAB62BDC70C1}"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0612F8-0B90-4338-A0FB-D7911A02E1F1}"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67C52D-E52E-4AEE-A41D-D6D7DE0C8ADB}" type="datetime1">
              <a:rPr lang="en-US" smtClean="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EE9516-AFA7-4227-8308-E651B03CF827}" type="datetime1">
              <a:rPr lang="en-US" smtClean="0"/>
              <a:t>10/6/2021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97D7FE5-4D75-4745-95DB-CF541747CB22}" type="datetime1">
              <a:rPr lang="en-US" smtClean="0"/>
              <a:t>10/6/2021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3214B8-0E0E-45C6-B321-316B6F7A6884}" type="datetime1">
              <a:rPr lang="en-US" smtClean="0"/>
              <a:t>10/6/2021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AA6F8-955B-4F77-8CEF-4B0838A35358}" type="datetime1">
              <a:rPr lang="en-US" smtClean="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49E85-2B75-425E-8CBD-EB92EE78870C}" type="datetime1">
              <a:rPr lang="en-US" smtClean="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0AB48AA-A034-4C3A-9F89-1195DC7A822E}" type="datetime1">
              <a:rPr lang="en-US" smtClean="0"/>
              <a:t>10/6/2021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4" y="1587731"/>
            <a:ext cx="8791575" cy="1922232"/>
          </a:xfrm>
        </p:spPr>
        <p:txBody>
          <a:bodyPr>
            <a:normAutofit/>
          </a:bodyPr>
          <a:lstStyle/>
          <a:p>
            <a:r>
              <a:rPr lang="el-GR" sz="3600" dirty="0" err="1" smtClean="0">
                <a:cs typeface="Arial" panose="020B0604020202020204" pitchFamily="34" charset="0"/>
              </a:rPr>
              <a:t>επεξεργασια</a:t>
            </a:r>
            <a:r>
              <a:rPr lang="el-GR" sz="3600" dirty="0" smtClean="0">
                <a:cs typeface="Arial" panose="020B0604020202020204" pitchFamily="34" charset="0"/>
              </a:rPr>
              <a:t> </a:t>
            </a:r>
            <a:r>
              <a:rPr lang="el-GR" sz="3600" dirty="0" err="1" smtClean="0">
                <a:cs typeface="Arial" panose="020B0604020202020204" pitchFamily="34" charset="0"/>
              </a:rPr>
              <a:t>δεδομενων</a:t>
            </a:r>
            <a:r>
              <a:rPr lang="el-GR" sz="3600" dirty="0" smtClean="0">
                <a:cs typeface="Arial" panose="020B0604020202020204" pitchFamily="34" charset="0"/>
              </a:rPr>
              <a:t> </a:t>
            </a:r>
            <a:r>
              <a:rPr lang="el-GR" sz="3600" dirty="0" err="1" smtClean="0">
                <a:cs typeface="Arial" panose="020B0604020202020204" pitchFamily="34" charset="0"/>
              </a:rPr>
              <a:t>προσωπικου</a:t>
            </a:r>
            <a:r>
              <a:rPr lang="el-GR" sz="3600" dirty="0" smtClean="0">
                <a:cs typeface="Arial" panose="020B0604020202020204" pitchFamily="34" charset="0"/>
              </a:rPr>
              <a:t> </a:t>
            </a:r>
            <a:r>
              <a:rPr lang="el-GR" sz="3600" dirty="0" err="1" smtClean="0">
                <a:cs typeface="Arial" panose="020B0604020202020204" pitchFamily="34" charset="0"/>
              </a:rPr>
              <a:t>χαρακτηρα</a:t>
            </a:r>
            <a:r>
              <a:rPr lang="en-US" sz="3600" dirty="0" smtClean="0">
                <a:cs typeface="Arial" panose="020B0604020202020204" pitchFamily="34" charset="0"/>
              </a:rPr>
              <a:t> </a:t>
            </a:r>
            <a:r>
              <a:rPr lang="el-GR" sz="3600" dirty="0" smtClean="0">
                <a:cs typeface="Arial" panose="020B0604020202020204" pitchFamily="34" charset="0"/>
              </a:rPr>
              <a:t>στον </a:t>
            </a:r>
            <a:r>
              <a:rPr lang="el-GR" sz="3600" dirty="0" err="1" smtClean="0">
                <a:cs typeface="Arial" panose="020B0604020202020204" pitchFamily="34" charset="0"/>
              </a:rPr>
              <a:t>τομεα</a:t>
            </a:r>
            <a:r>
              <a:rPr lang="el-GR" sz="3600" dirty="0" smtClean="0">
                <a:cs typeface="Arial" panose="020B0604020202020204" pitchFamily="34" charset="0"/>
              </a:rPr>
              <a:t> της </a:t>
            </a:r>
            <a:r>
              <a:rPr lang="el-GR" sz="3600" dirty="0" err="1" smtClean="0">
                <a:cs typeface="Arial" panose="020B0604020202020204" pitchFamily="34" charset="0"/>
              </a:rPr>
              <a:t>ψυχικησ</a:t>
            </a:r>
            <a:r>
              <a:rPr lang="el-GR" sz="3600" dirty="0" smtClean="0">
                <a:cs typeface="Arial" panose="020B0604020202020204" pitchFamily="34" charset="0"/>
              </a:rPr>
              <a:t> </a:t>
            </a:r>
            <a:r>
              <a:rPr lang="el-GR" sz="3600" dirty="0" err="1" smtClean="0">
                <a:cs typeface="Arial" panose="020B0604020202020204" pitchFamily="34" charset="0"/>
              </a:rPr>
              <a:t>υγειασ</a:t>
            </a:r>
            <a:r>
              <a:rPr lang="el-GR" sz="3600" dirty="0" smtClean="0">
                <a:cs typeface="Arial" panose="020B0604020202020204" pitchFamily="34" charset="0"/>
              </a:rPr>
              <a:t> - </a:t>
            </a:r>
            <a:r>
              <a:rPr lang="el-GR" sz="3600" dirty="0" err="1" smtClean="0">
                <a:cs typeface="Arial" panose="020B0604020202020204" pitchFamily="34" charset="0"/>
              </a:rPr>
              <a:t>ασκηση</a:t>
            </a:r>
            <a:r>
              <a:rPr lang="el-GR" sz="3600" dirty="0" smtClean="0">
                <a:cs typeface="Arial" panose="020B0604020202020204" pitchFamily="34" charset="0"/>
              </a:rPr>
              <a:t> </a:t>
            </a:r>
            <a:r>
              <a:rPr lang="el-GR" sz="3600" dirty="0" err="1" smtClean="0">
                <a:cs typeface="Arial" panose="020B0604020202020204" pitchFamily="34" charset="0"/>
              </a:rPr>
              <a:t>δικαιωματων</a:t>
            </a:r>
            <a:endParaRPr lang="en-US" sz="3600" dirty="0">
              <a:cs typeface="Arial" panose="020B0604020202020204" pitchFamily="34" charset="0"/>
            </a:endParaRPr>
          </a:p>
        </p:txBody>
      </p:sp>
      <p:sp>
        <p:nvSpPr>
          <p:cNvPr id="3" name="Subtitle 2"/>
          <p:cNvSpPr>
            <a:spLocks noGrp="1"/>
          </p:cNvSpPr>
          <p:nvPr>
            <p:ph type="subTitle" idx="1"/>
          </p:nvPr>
        </p:nvSpPr>
        <p:spPr/>
        <p:txBody>
          <a:bodyPr>
            <a:normAutofit fontScale="92500" lnSpcReduction="10000"/>
          </a:bodyPr>
          <a:lstStyle/>
          <a:p>
            <a:endParaRPr lang="el-GR" dirty="0" smtClean="0">
              <a:solidFill>
                <a:schemeClr val="tx1">
                  <a:lumMod val="65000"/>
                </a:schemeClr>
              </a:solidFill>
            </a:endParaRPr>
          </a:p>
          <a:p>
            <a:endParaRPr lang="el-GR" dirty="0">
              <a:solidFill>
                <a:schemeClr val="tx1"/>
              </a:solidFill>
            </a:endParaRPr>
          </a:p>
          <a:p>
            <a:r>
              <a:rPr lang="el-GR" sz="1700" dirty="0" err="1" smtClean="0">
                <a:solidFill>
                  <a:schemeClr val="tx1"/>
                </a:solidFill>
                <a:latin typeface="Arial" panose="020B0604020202020204" pitchFamily="34" charset="0"/>
                <a:cs typeface="Arial" panose="020B0604020202020204" pitchFamily="34" charset="0"/>
              </a:rPr>
              <a:t>ΕπιτροποΣ</a:t>
            </a:r>
            <a:r>
              <a:rPr lang="el-GR" sz="1700" dirty="0" smtClean="0">
                <a:solidFill>
                  <a:schemeClr val="tx1"/>
                </a:solidFill>
                <a:latin typeface="Arial" panose="020B0604020202020204" pitchFamily="34" charset="0"/>
                <a:cs typeface="Arial" panose="020B0604020202020204" pitchFamily="34" charset="0"/>
              </a:rPr>
              <a:t> </a:t>
            </a:r>
            <a:r>
              <a:rPr lang="el-GR" sz="1700" dirty="0" err="1" smtClean="0">
                <a:solidFill>
                  <a:schemeClr val="tx1"/>
                </a:solidFill>
                <a:latin typeface="Arial" panose="020B0604020202020204" pitchFamily="34" charset="0"/>
                <a:cs typeface="Arial" panose="020B0604020202020204" pitchFamily="34" charset="0"/>
              </a:rPr>
              <a:t>Προστασιασ</a:t>
            </a:r>
            <a:r>
              <a:rPr lang="el-GR" sz="1700" dirty="0" smtClean="0">
                <a:solidFill>
                  <a:schemeClr val="tx1"/>
                </a:solidFill>
                <a:latin typeface="Arial" panose="020B0604020202020204" pitchFamily="34" charset="0"/>
                <a:cs typeface="Arial" panose="020B0604020202020204" pitchFamily="34" charset="0"/>
              </a:rPr>
              <a:t> </a:t>
            </a:r>
            <a:r>
              <a:rPr lang="el-GR" sz="1700" dirty="0" err="1" smtClean="0">
                <a:solidFill>
                  <a:schemeClr val="tx1"/>
                </a:solidFill>
                <a:latin typeface="Arial" panose="020B0604020202020204" pitchFamily="34" charset="0"/>
                <a:cs typeface="Arial" panose="020B0604020202020204" pitchFamily="34" charset="0"/>
              </a:rPr>
              <a:t>Δεδομενων</a:t>
            </a:r>
            <a:r>
              <a:rPr lang="el-GR" sz="1700" dirty="0" smtClean="0">
                <a:solidFill>
                  <a:schemeClr val="tx1"/>
                </a:solidFill>
                <a:latin typeface="Arial" panose="020B0604020202020204" pitchFamily="34" charset="0"/>
                <a:cs typeface="Arial" panose="020B0604020202020204" pitchFamily="34" charset="0"/>
              </a:rPr>
              <a:t> </a:t>
            </a:r>
            <a:r>
              <a:rPr lang="el-GR" sz="1700" dirty="0" err="1" smtClean="0">
                <a:solidFill>
                  <a:schemeClr val="tx1"/>
                </a:solidFill>
                <a:latin typeface="Arial" panose="020B0604020202020204" pitchFamily="34" charset="0"/>
                <a:cs typeface="Arial" panose="020B0604020202020204" pitchFamily="34" charset="0"/>
              </a:rPr>
              <a:t>Προσωπικου</a:t>
            </a:r>
            <a:r>
              <a:rPr lang="el-GR" sz="1700" dirty="0" smtClean="0">
                <a:solidFill>
                  <a:schemeClr val="tx1"/>
                </a:solidFill>
                <a:latin typeface="Arial" panose="020B0604020202020204" pitchFamily="34" charset="0"/>
                <a:cs typeface="Arial" panose="020B0604020202020204" pitchFamily="34" charset="0"/>
              </a:rPr>
              <a:t> </a:t>
            </a:r>
            <a:r>
              <a:rPr lang="el-GR" sz="1700" dirty="0" err="1" smtClean="0">
                <a:solidFill>
                  <a:schemeClr val="tx1"/>
                </a:solidFill>
                <a:latin typeface="Arial" panose="020B0604020202020204" pitchFamily="34" charset="0"/>
                <a:cs typeface="Arial" panose="020B0604020202020204" pitchFamily="34" charset="0"/>
              </a:rPr>
              <a:t>Χαρακτηρα</a:t>
            </a:r>
            <a:r>
              <a:rPr lang="el-GR" sz="1700" dirty="0" smtClean="0">
                <a:solidFill>
                  <a:schemeClr val="tx1"/>
                </a:solidFill>
                <a:latin typeface="Arial" panose="020B0604020202020204" pitchFamily="34" charset="0"/>
                <a:cs typeface="Arial" panose="020B0604020202020204" pitchFamily="34" charset="0"/>
              </a:rPr>
              <a:t>  </a:t>
            </a:r>
          </a:p>
          <a:p>
            <a:r>
              <a:rPr lang="el-GR" sz="1700" dirty="0" err="1" smtClean="0">
                <a:solidFill>
                  <a:schemeClr val="tx1"/>
                </a:solidFill>
                <a:latin typeface="Arial" panose="020B0604020202020204" pitchFamily="34" charset="0"/>
                <a:cs typeface="Arial" panose="020B0604020202020204" pitchFamily="34" charset="0"/>
              </a:rPr>
              <a:t>Ειρηνη</a:t>
            </a:r>
            <a:r>
              <a:rPr lang="el-GR" sz="1700" dirty="0" smtClean="0">
                <a:solidFill>
                  <a:schemeClr val="tx1"/>
                </a:solidFill>
                <a:latin typeface="Arial" panose="020B0604020202020204" pitchFamily="34" charset="0"/>
                <a:cs typeface="Arial" panose="020B0604020202020204" pitchFamily="34" charset="0"/>
              </a:rPr>
              <a:t> </a:t>
            </a:r>
            <a:r>
              <a:rPr lang="el-GR" sz="1700" dirty="0" err="1" smtClean="0">
                <a:solidFill>
                  <a:schemeClr val="tx1"/>
                </a:solidFill>
                <a:latin typeface="Arial" panose="020B0604020202020204" pitchFamily="34" charset="0"/>
                <a:cs typeface="Arial" panose="020B0604020202020204" pitchFamily="34" charset="0"/>
              </a:rPr>
              <a:t>Λοϊζιδου</a:t>
            </a:r>
            <a:r>
              <a:rPr lang="el-GR" sz="1700" dirty="0" smtClean="0">
                <a:solidFill>
                  <a:schemeClr val="tx1"/>
                </a:solidFill>
                <a:latin typeface="Arial" panose="020B0604020202020204" pitchFamily="34" charset="0"/>
                <a:cs typeface="Arial" panose="020B0604020202020204" pitchFamily="34" charset="0"/>
              </a:rPr>
              <a:t> </a:t>
            </a:r>
            <a:r>
              <a:rPr lang="el-GR" sz="1700" dirty="0" err="1" smtClean="0">
                <a:solidFill>
                  <a:schemeClr val="tx1"/>
                </a:solidFill>
                <a:latin typeface="Arial" panose="020B0604020202020204" pitchFamily="34" charset="0"/>
                <a:cs typeface="Arial" panose="020B0604020202020204" pitchFamily="34" charset="0"/>
              </a:rPr>
              <a:t>Νικολαϊδου</a:t>
            </a:r>
            <a:endParaRPr lang="en-US" sz="17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4264647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77449"/>
            <a:ext cx="9905998" cy="661642"/>
          </a:xfrm>
        </p:spPr>
        <p:txBody>
          <a:bodyPr>
            <a:normAutofit/>
          </a:bodyPr>
          <a:lstStyle/>
          <a:p>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97528" y="1263536"/>
            <a:ext cx="10049884" cy="5203766"/>
          </a:xfrm>
        </p:spPr>
        <p:txBody>
          <a:bodyPr>
            <a:normAutofit fontScale="47500" lnSpcReduction="20000"/>
          </a:bodyPr>
          <a:lstStyle/>
          <a:p>
            <a:r>
              <a:rPr lang="el-GR" sz="4200" b="1" dirty="0">
                <a:cs typeface="Arial" panose="020B0604020202020204" pitchFamily="34" charset="0"/>
              </a:rPr>
              <a:t>Δικαίωμα πρόσβασης </a:t>
            </a:r>
            <a:r>
              <a:rPr lang="el-GR" sz="4200" dirty="0" smtClean="0">
                <a:cs typeface="Arial" panose="020B0604020202020204" pitchFamily="34" charset="0"/>
              </a:rPr>
              <a:t>σε όλα τα δεδομένα που αφορούν </a:t>
            </a:r>
            <a:r>
              <a:rPr lang="el-GR" sz="4200" dirty="0">
                <a:cs typeface="Arial" panose="020B0604020202020204" pitchFamily="34" charset="0"/>
              </a:rPr>
              <a:t>σ</a:t>
            </a:r>
            <a:r>
              <a:rPr lang="el-GR" sz="4200" dirty="0" smtClean="0">
                <a:cs typeface="Arial" panose="020B0604020202020204" pitchFamily="34" charset="0"/>
              </a:rPr>
              <a:t>το άτομό του, τα οποία περιλαμβάνονται σε έντυπο ή ηλεκτρονικό </a:t>
            </a:r>
            <a:r>
              <a:rPr lang="el-GR" sz="4200" dirty="0">
                <a:cs typeface="Arial" panose="020B0604020202020204" pitchFamily="34" charset="0"/>
              </a:rPr>
              <a:t>αρχείο (άρθρο 15 Κανονισμού</a:t>
            </a:r>
            <a:r>
              <a:rPr lang="el-GR" sz="4200" dirty="0" smtClean="0">
                <a:cs typeface="Arial" panose="020B0604020202020204" pitchFamily="34" charset="0"/>
              </a:rPr>
              <a:t>) και λήψη αντιγράφου/ων των δεδομένων του →ιατρικού φακέλου του</a:t>
            </a:r>
          </a:p>
          <a:p>
            <a:r>
              <a:rPr lang="el-GR" sz="4200" b="1" dirty="0" smtClean="0">
                <a:cs typeface="Arial" panose="020B0604020202020204" pitchFamily="34" charset="0"/>
              </a:rPr>
              <a:t>Περιορισμός του δικαιώματος πρόσβασης </a:t>
            </a:r>
            <a:r>
              <a:rPr lang="el-GR" sz="4200" dirty="0" smtClean="0">
                <a:cs typeface="Arial" panose="020B0604020202020204" pitchFamily="34" charset="0"/>
              </a:rPr>
              <a:t>με βάση το Ν. 1(Ι)/2005:</a:t>
            </a:r>
          </a:p>
          <a:p>
            <a:r>
              <a:rPr lang="el-GR" sz="4200" dirty="0">
                <a:cs typeface="Arial" panose="020B0604020202020204" pitchFamily="34" charset="0"/>
              </a:rPr>
              <a:t>(α) η πληροφόρηση δύναται να προκαλέσει σοβαρή βλάβη στην υγεία του ασθενούς </a:t>
            </a:r>
            <a:r>
              <a:rPr lang="el-GR" sz="4200" dirty="0" smtClean="0">
                <a:cs typeface="Arial" panose="020B0604020202020204" pitchFamily="34" charset="0"/>
              </a:rPr>
              <a:t>σε </a:t>
            </a:r>
            <a:r>
              <a:rPr lang="el-GR" sz="4200" dirty="0">
                <a:cs typeface="Arial" panose="020B0604020202020204" pitchFamily="34" charset="0"/>
              </a:rPr>
              <a:t>τέτοιες </a:t>
            </a:r>
            <a:r>
              <a:rPr lang="el-GR" sz="4200" dirty="0" smtClean="0">
                <a:cs typeface="Arial" panose="020B0604020202020204" pitchFamily="34" charset="0"/>
              </a:rPr>
              <a:t>πληροφορίες</a:t>
            </a:r>
            <a:r>
              <a:rPr lang="el-GR" sz="4200" dirty="0" smtClean="0">
                <a:latin typeface="Arial" panose="020B0604020202020204" pitchFamily="34" charset="0"/>
                <a:cs typeface="Arial" panose="020B0604020202020204" pitchFamily="34" charset="0"/>
              </a:rPr>
              <a:t>→ </a:t>
            </a:r>
            <a:r>
              <a:rPr lang="el-GR" sz="4200" dirty="0" smtClean="0">
                <a:cs typeface="Arial" panose="020B0604020202020204" pitchFamily="34" charset="0"/>
              </a:rPr>
              <a:t>παρέμβαση του Γραφείου μας στο σύστημα ΓΕΣΥ </a:t>
            </a:r>
            <a:r>
              <a:rPr lang="el-GR" sz="4200" b="1" dirty="0" smtClean="0">
                <a:cs typeface="Arial" panose="020B0604020202020204" pitchFamily="34" charset="0"/>
              </a:rPr>
              <a:t>(τα αποτελέσματα των κλινικών εξετάσεων κοινοποιούνται από τους ιατρούς)</a:t>
            </a:r>
          </a:p>
          <a:p>
            <a:r>
              <a:rPr lang="el-GR" sz="4200" dirty="0" smtClean="0">
                <a:cs typeface="Arial" panose="020B0604020202020204" pitchFamily="34" charset="0"/>
              </a:rPr>
              <a:t>(β) είναι </a:t>
            </a:r>
            <a:r>
              <a:rPr lang="el-GR" sz="4200" dirty="0">
                <a:cs typeface="Arial" panose="020B0604020202020204" pitchFamily="34" charset="0"/>
              </a:rPr>
              <a:t>δυνατό να αποκαλύπτονται πληροφορίες για τρίτους και αδύνατο να αποκλειστεί η πρόσβαση σε τέτοιες πληροφορίες.</a:t>
            </a:r>
          </a:p>
          <a:p>
            <a:r>
              <a:rPr lang="el-GR" sz="4200" dirty="0" smtClean="0">
                <a:cs typeface="Arial" panose="020B0604020202020204" pitchFamily="34" charset="0"/>
              </a:rPr>
              <a:t>(</a:t>
            </a:r>
            <a:r>
              <a:rPr lang="el-GR" sz="4200" dirty="0">
                <a:cs typeface="Arial" panose="020B0604020202020204" pitchFamily="34" charset="0"/>
              </a:rPr>
              <a:t>γ) προκειμένου περί γενετικών πληροφοριών, δύναται να προκαλέσει σοβαρή βλάβη στην υγεία συγγενών αυτού εξ’ αίματος ή ετεροθαλών αδελφών εκ μητρός ή σε πρόσωπο που συνδέεται άμεσα με αυτή τη γενετική </a:t>
            </a:r>
            <a:r>
              <a:rPr lang="el-GR" sz="4200" dirty="0" smtClean="0">
                <a:cs typeface="Arial" panose="020B0604020202020204" pitchFamily="34" charset="0"/>
              </a:rPr>
              <a:t>γραμμή</a:t>
            </a:r>
            <a:endParaRPr lang="el-GR" sz="4200" dirty="0">
              <a:cs typeface="Arial" panose="020B0604020202020204" pitchFamily="34" charset="0"/>
            </a:endParaRPr>
          </a:p>
          <a:p>
            <a:endParaRPr lang="el-GR" dirty="0">
              <a:cs typeface="Arial" panose="020B0604020202020204" pitchFamily="34" charset="0"/>
            </a:endParaRPr>
          </a:p>
          <a:p>
            <a:endParaRPr lang="el-GR" dirty="0" smtClean="0">
              <a:cs typeface="Arial" panose="020B0604020202020204" pitchFamily="34" charset="0"/>
            </a:endParaRPr>
          </a:p>
          <a:p>
            <a:pPr marL="0" indent="0">
              <a:buNone/>
            </a:pPr>
            <a:r>
              <a:rPr lang="el-GR" sz="2200" dirty="0" smtClean="0">
                <a:cs typeface="Arial" panose="020B0604020202020204" pitchFamily="34" charset="0"/>
              </a:rPr>
              <a:t> </a:t>
            </a:r>
          </a:p>
          <a:p>
            <a:endParaRPr lang="el-GR" dirty="0" smtClean="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782308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744769"/>
          </a:xfrm>
        </p:spPr>
        <p:txBody>
          <a:bodyPr/>
          <a:lstStyle/>
          <a:p>
            <a:endParaRPr lang="en-US" dirty="0"/>
          </a:p>
        </p:txBody>
      </p:sp>
      <p:sp>
        <p:nvSpPr>
          <p:cNvPr id="3" name="Content Placeholder 2"/>
          <p:cNvSpPr>
            <a:spLocks noGrp="1"/>
          </p:cNvSpPr>
          <p:nvPr>
            <p:ph idx="1"/>
          </p:nvPr>
        </p:nvSpPr>
        <p:spPr>
          <a:xfrm>
            <a:off x="1072212" y="2219323"/>
            <a:ext cx="9975198" cy="3782231"/>
          </a:xfrm>
        </p:spPr>
        <p:txBody>
          <a:bodyPr>
            <a:normAutofit fontScale="92500" lnSpcReduction="20000"/>
          </a:bodyPr>
          <a:lstStyle/>
          <a:p>
            <a:r>
              <a:rPr lang="el-GR" b="1" dirty="0" smtClean="0"/>
              <a:t>Δικαίωμα διόρθωσης </a:t>
            </a:r>
            <a:r>
              <a:rPr lang="el-GR" dirty="0" smtClean="0"/>
              <a:t>αναφορικά με ανακριβή και ελλιπή δεδομένα (άρθρο 16 Κανονισμού)</a:t>
            </a:r>
          </a:p>
          <a:p>
            <a:r>
              <a:rPr lang="el-GR" b="1" dirty="0" smtClean="0"/>
              <a:t>Δικαίωμα διαγραφής </a:t>
            </a:r>
            <a:r>
              <a:rPr lang="el-GR" dirty="0" smtClean="0"/>
              <a:t>(αποκατάσταση της νομιμότητας, νομική υποχρέωση, δεν είναι πλέον απαραίτητα, ανάκληση συγκατάθεσης, ικανοποίηση δικαιώματος </a:t>
            </a:r>
            <a:r>
              <a:rPr lang="el-GR" dirty="0" err="1" smtClean="0"/>
              <a:t>αντίταξης</a:t>
            </a:r>
            <a:r>
              <a:rPr lang="el-GR" dirty="0" smtClean="0"/>
              <a:t>) (άρθρο 17 Κανονισμού)</a:t>
            </a:r>
          </a:p>
          <a:p>
            <a:r>
              <a:rPr lang="el-GR" b="1" dirty="0" smtClean="0"/>
              <a:t>Δικαίωμα περιορισμού της επεξεργασίας </a:t>
            </a:r>
            <a:r>
              <a:rPr lang="el-GR" dirty="0" smtClean="0"/>
              <a:t>(επισήμανση αποθηκευμένων δεδομένων για περιορισμό της χρήσης τους στο μέλλον </a:t>
            </a:r>
            <a:r>
              <a:rPr lang="el-GR" dirty="0" err="1" smtClean="0"/>
              <a:t>π.χ</a:t>
            </a:r>
            <a:r>
              <a:rPr lang="el-GR" dirty="0" smtClean="0"/>
              <a:t> όπου αμφισβητείται η ακρίβεια τους ή όπου δεν είναι πλέον απαραίτητα για τον υπεύθυνο επεξεργασίας, αλλά το υποκείμενο ζητά την τήρησή τους για εξυπηρέτηση των νομικών του αξιώσεών) (άρθρο 18 Κανονισμού)</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1121377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2130" y="90152"/>
            <a:ext cx="9834132" cy="1249250"/>
          </a:xfrm>
        </p:spPr>
        <p:txBody>
          <a:bodyPr>
            <a:normAutofit/>
          </a:bodyPr>
          <a:lstStyle/>
          <a:p>
            <a:r>
              <a:rPr lang="el-GR" sz="3200" dirty="0" err="1" smtClean="0"/>
              <a:t>Συμβουλεσ</a:t>
            </a:r>
            <a:r>
              <a:rPr lang="el-GR" sz="3200" dirty="0" smtClean="0"/>
              <a:t> - </a:t>
            </a:r>
            <a:r>
              <a:rPr lang="el-GR" sz="3200" dirty="0" err="1" smtClean="0"/>
              <a:t>εισηγησεις</a:t>
            </a:r>
            <a:endParaRPr lang="en-US" sz="3200" dirty="0"/>
          </a:p>
        </p:txBody>
      </p:sp>
      <p:sp>
        <p:nvSpPr>
          <p:cNvPr id="3" name="Content Placeholder 2"/>
          <p:cNvSpPr>
            <a:spLocks noGrp="1"/>
          </p:cNvSpPr>
          <p:nvPr>
            <p:ph idx="1"/>
          </p:nvPr>
        </p:nvSpPr>
        <p:spPr>
          <a:xfrm>
            <a:off x="1141412" y="1339402"/>
            <a:ext cx="9954849" cy="5164429"/>
          </a:xfrm>
        </p:spPr>
        <p:txBody>
          <a:bodyPr>
            <a:normAutofit lnSpcReduction="10000"/>
          </a:bodyPr>
          <a:lstStyle/>
          <a:p>
            <a:r>
              <a:rPr lang="el-GR" sz="2200" dirty="0" smtClean="0">
                <a:cs typeface="Arial" panose="020B0604020202020204" pitchFamily="34" charset="0"/>
              </a:rPr>
              <a:t>Οι υπεύθυνοι επεξεργασίας οφείλουν να εφαρμόζουν διαδικασίες </a:t>
            </a:r>
            <a:r>
              <a:rPr lang="el-GR" sz="2200" dirty="0">
                <a:cs typeface="Arial" panose="020B0604020202020204" pitchFamily="34" charset="0"/>
              </a:rPr>
              <a:t>φ</a:t>
            </a:r>
            <a:r>
              <a:rPr lang="el-GR" sz="2200" dirty="0" smtClean="0">
                <a:cs typeface="Arial" panose="020B0604020202020204" pitchFamily="34" charset="0"/>
              </a:rPr>
              <a:t>ιλικές προς τους ασθενείς /ψυχικά ασθενείς ώστε να τους διευκολύνουν κατά την ενάσκηση των δικαιωμάτων τους </a:t>
            </a:r>
            <a:r>
              <a:rPr lang="el-GR" sz="2200" dirty="0" err="1" smtClean="0">
                <a:cs typeface="Arial" panose="020B0604020202020204" pitchFamily="34" charset="0"/>
              </a:rPr>
              <a:t>π.χ</a:t>
            </a:r>
            <a:r>
              <a:rPr lang="el-GR" sz="2200" dirty="0" smtClean="0">
                <a:cs typeface="Arial" panose="020B0604020202020204" pitchFamily="34" charset="0"/>
              </a:rPr>
              <a:t> ο ρόλος του λειτουργού των δικαιωμάτων των ασθενών θα μπορούσε να αποδειχτεί χρήσιμος</a:t>
            </a:r>
          </a:p>
          <a:p>
            <a:r>
              <a:rPr lang="el-GR" sz="2200" dirty="0" smtClean="0">
                <a:cs typeface="Arial" panose="020B0604020202020204" pitchFamily="34" charset="0"/>
              </a:rPr>
              <a:t>Η διαφάνεια και η ορθή ενημέρωση μέσω της «πολιτικής  προστασίας δεδομένων» συμβάλλει αποτελεσματικά στην κατάρτιση των ασθενών σχετικά με την άσκηση των δικαιωμάτων τους που αφορούν στην προστασία των δεδομένων τους </a:t>
            </a:r>
          </a:p>
          <a:p>
            <a:r>
              <a:rPr lang="el-GR" sz="2200" dirty="0" smtClean="0">
                <a:cs typeface="Arial" panose="020B0604020202020204" pitchFamily="34" charset="0"/>
              </a:rPr>
              <a:t>Ασθενείς /ψυχικά ασθενείς ανεξάρτητα από την προσφυγή τους στις Επιτροπές με βάση τις οικείες νομοθεσίες, διατηρούν το δικαίωμά τους να διεκδικούν την προστασία των δεδομένων τους ενώπιον του Γραφείου μου ή αρμόδιας Δικαστικής Αρχής</a:t>
            </a:r>
            <a:endParaRPr lang="en-US" sz="2200" dirty="0">
              <a:cs typeface="Arial" panose="020B0604020202020204" pitchFamily="34"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2714563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3200" dirty="0" smtClean="0">
              <a:latin typeface="Arial" panose="020B0604020202020204" pitchFamily="34" charset="0"/>
              <a:cs typeface="Arial" panose="020B0604020202020204" pitchFamily="34" charset="0"/>
            </a:endParaRPr>
          </a:p>
          <a:p>
            <a:pPr marL="0" indent="0" algn="ctr">
              <a:buNone/>
            </a:pPr>
            <a:r>
              <a:rPr lang="el-GR" sz="4000" dirty="0" smtClean="0">
                <a:latin typeface="Arial" panose="020B0604020202020204" pitchFamily="34" charset="0"/>
                <a:cs typeface="Arial" panose="020B0604020202020204" pitchFamily="34" charset="0"/>
              </a:rPr>
              <a:t>ΕΥΧΑΡΙΣΤΩ</a:t>
            </a:r>
            <a:r>
              <a:rPr lang="en-US" sz="4000" dirty="0" smtClean="0">
                <a:latin typeface="Arial" panose="020B0604020202020204" pitchFamily="34" charset="0"/>
                <a:cs typeface="Arial" panose="020B0604020202020204" pitchFamily="34" charset="0"/>
              </a:rPr>
              <a:t>!</a:t>
            </a:r>
            <a:endParaRPr lang="el-GR" sz="4000" dirty="0" smtClean="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a:p>
            <a:endParaRPr lang="el-GR" dirty="0" smtClean="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a:p>
            <a:endParaRPr lang="el-GR" dirty="0" smtClean="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a:p>
            <a:endParaRPr lang="el-GR" dirty="0" smtClean="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a:p>
            <a:endParaRPr lang="el-GR" dirty="0" smtClean="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a:p>
            <a:endParaRPr lang="el-GR" dirty="0" smtClean="0">
              <a:latin typeface="Arial" panose="020B0604020202020204" pitchFamily="34" charset="0"/>
              <a:cs typeface="Arial" panose="020B0604020202020204" pitchFamily="34" charset="0"/>
            </a:endParaRPr>
          </a:p>
          <a:p>
            <a:pPr marL="0" indent="0">
              <a:buNone/>
            </a:pPr>
            <a:endParaRPr lang="el-GR"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2260621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53839"/>
          </a:xfrm>
        </p:spPr>
        <p:txBody>
          <a:bodyPr>
            <a:normAutofit fontScale="90000"/>
          </a:bodyPr>
          <a:lstStyle/>
          <a:p>
            <a:endParaRPr lang="el-GR" dirty="0"/>
          </a:p>
        </p:txBody>
      </p:sp>
      <p:sp>
        <p:nvSpPr>
          <p:cNvPr id="3" name="Content Placeholder 2"/>
          <p:cNvSpPr>
            <a:spLocks noGrp="1"/>
          </p:cNvSpPr>
          <p:nvPr>
            <p:ph idx="1"/>
          </p:nvPr>
        </p:nvSpPr>
        <p:spPr>
          <a:xfrm>
            <a:off x="1141412" y="648070"/>
            <a:ext cx="9905999" cy="5143131"/>
          </a:xfrm>
        </p:spPr>
        <p:txBody>
          <a:bodyPr>
            <a:normAutofit fontScale="92500" lnSpcReduction="10000"/>
          </a:bodyPr>
          <a:lstStyle/>
          <a:p>
            <a:pPr marL="0" indent="0" algn="ctr">
              <a:buNone/>
            </a:pPr>
            <a:r>
              <a:rPr lang="el-GR" b="1" dirty="0">
                <a:solidFill>
                  <a:srgbClr val="002060"/>
                </a:solidFill>
                <a:latin typeface="Arial" panose="020B0604020202020204" pitchFamily="34" charset="0"/>
                <a:cs typeface="Arial" panose="020B0604020202020204" pitchFamily="34" charset="0"/>
              </a:rPr>
              <a:t>Γραφείο Επιτρόπου Προστασίας </a:t>
            </a:r>
          </a:p>
          <a:p>
            <a:pPr marL="0" indent="0" algn="ctr">
              <a:buNone/>
            </a:pPr>
            <a:r>
              <a:rPr lang="el-GR" b="1" dirty="0">
                <a:solidFill>
                  <a:srgbClr val="002060"/>
                </a:solidFill>
                <a:latin typeface="Arial" panose="020B0604020202020204" pitchFamily="34" charset="0"/>
                <a:cs typeface="Arial" panose="020B0604020202020204" pitchFamily="34" charset="0"/>
              </a:rPr>
              <a:t>Δεδομένων Προσωπικού Χαρακτήρα </a:t>
            </a:r>
            <a:endParaRPr lang="en-US" b="1" dirty="0">
              <a:solidFill>
                <a:srgbClr val="002060"/>
              </a:solidFill>
              <a:latin typeface="Arial" panose="020B0604020202020204" pitchFamily="34" charset="0"/>
              <a:cs typeface="Arial" panose="020B0604020202020204" pitchFamily="34" charset="0"/>
            </a:endParaRPr>
          </a:p>
          <a:p>
            <a:pPr algn="ctr"/>
            <a:endParaRPr lang="el-GR" dirty="0">
              <a:solidFill>
                <a:srgbClr val="002060"/>
              </a:solidFill>
              <a:latin typeface="Arial" panose="020B0604020202020204" pitchFamily="34" charset="0"/>
              <a:cs typeface="Arial" panose="020B0604020202020204" pitchFamily="34" charset="0"/>
            </a:endParaRPr>
          </a:p>
          <a:p>
            <a:pPr marL="0" indent="0" algn="ctr">
              <a:buNone/>
            </a:pPr>
            <a:r>
              <a:rPr lang="el-GR" dirty="0">
                <a:solidFill>
                  <a:srgbClr val="002060"/>
                </a:solidFill>
                <a:latin typeface="Arial" panose="020B0604020202020204" pitchFamily="34" charset="0"/>
                <a:cs typeface="Arial" panose="020B0604020202020204" pitchFamily="34" charset="0"/>
              </a:rPr>
              <a:t>Ιάσονος 1, 1082 Λευκωσία </a:t>
            </a:r>
          </a:p>
          <a:p>
            <a:pPr marL="0" indent="0" algn="ctr">
              <a:buNone/>
            </a:pPr>
            <a:r>
              <a:rPr lang="el-GR" dirty="0">
                <a:solidFill>
                  <a:srgbClr val="002060"/>
                </a:solidFill>
                <a:latin typeface="Arial" panose="020B0604020202020204" pitchFamily="34" charset="0"/>
                <a:cs typeface="Arial" panose="020B0604020202020204" pitchFamily="34" charset="0"/>
              </a:rPr>
              <a:t>Τ.Θ. 23378, 1682 Λευκωσία </a:t>
            </a:r>
            <a:endParaRPr lang="en-US" dirty="0">
              <a:solidFill>
                <a:srgbClr val="002060"/>
              </a:solidFill>
              <a:latin typeface="Arial" panose="020B0604020202020204" pitchFamily="34" charset="0"/>
              <a:cs typeface="Arial" panose="020B0604020202020204" pitchFamily="34" charset="0"/>
            </a:endParaRPr>
          </a:p>
          <a:p>
            <a:pPr algn="ctr"/>
            <a:endParaRPr lang="el-GR" dirty="0">
              <a:solidFill>
                <a:srgbClr val="002060"/>
              </a:solidFill>
              <a:latin typeface="Arial" panose="020B0604020202020204" pitchFamily="34" charset="0"/>
              <a:cs typeface="Arial" panose="020B0604020202020204" pitchFamily="34" charset="0"/>
            </a:endParaRPr>
          </a:p>
          <a:p>
            <a:pPr marL="0" indent="0" algn="ctr">
              <a:buNone/>
            </a:pPr>
            <a:r>
              <a:rPr lang="el-GR" dirty="0" err="1">
                <a:solidFill>
                  <a:srgbClr val="002060"/>
                </a:solidFill>
                <a:latin typeface="Arial" panose="020B0604020202020204" pitchFamily="34" charset="0"/>
                <a:cs typeface="Arial" panose="020B0604020202020204" pitchFamily="34" charset="0"/>
              </a:rPr>
              <a:t>Τηλ</a:t>
            </a:r>
            <a:r>
              <a:rPr lang="el-GR" dirty="0">
                <a:solidFill>
                  <a:srgbClr val="002060"/>
                </a:solidFill>
                <a:latin typeface="Arial" panose="020B0604020202020204" pitchFamily="34" charset="0"/>
                <a:cs typeface="Arial" panose="020B0604020202020204" pitchFamily="34" charset="0"/>
              </a:rPr>
              <a:t>.: 22818456, Φαξ: 22304565 </a:t>
            </a:r>
          </a:p>
          <a:p>
            <a:pPr marL="0" indent="0" algn="ctr">
              <a:buNone/>
            </a:pPr>
            <a:r>
              <a:rPr lang="en-US" dirty="0">
                <a:solidFill>
                  <a:srgbClr val="002060"/>
                </a:solidFill>
                <a:latin typeface="Arial" panose="020B0604020202020204" pitchFamily="34" charset="0"/>
                <a:cs typeface="Arial" panose="020B0604020202020204" pitchFamily="34" charset="0"/>
              </a:rPr>
              <a:t>E-mail: commissioner@dataprotection.gov.cy </a:t>
            </a:r>
          </a:p>
          <a:p>
            <a:pPr algn="ctr"/>
            <a:endParaRPr lang="en-US" dirty="0">
              <a:solidFill>
                <a:srgbClr val="002060"/>
              </a:solidFill>
              <a:latin typeface="Arial" panose="020B0604020202020204" pitchFamily="34" charset="0"/>
              <a:cs typeface="Arial" panose="020B0604020202020204" pitchFamily="34" charset="0"/>
            </a:endParaRPr>
          </a:p>
          <a:p>
            <a:pPr marL="0" indent="0" algn="ctr">
              <a:buNone/>
            </a:pPr>
            <a:r>
              <a:rPr lang="en-US" b="1" dirty="0">
                <a:solidFill>
                  <a:srgbClr val="002060"/>
                </a:solidFill>
                <a:latin typeface="Arial" panose="020B0604020202020204" pitchFamily="34" charset="0"/>
                <a:cs typeface="Arial" panose="020B0604020202020204" pitchFamily="34" charset="0"/>
              </a:rPr>
              <a:t>www.dataprotection.gov.cy </a:t>
            </a:r>
            <a:endParaRPr lang="el-GR" dirty="0">
              <a:solidFill>
                <a:srgbClr val="00206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2150978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74816"/>
            <a:ext cx="9767251" cy="1452144"/>
          </a:xfrm>
        </p:spPr>
        <p:txBody>
          <a:bodyPr>
            <a:normAutofit fontScale="90000"/>
          </a:bodyPr>
          <a:lstStyle/>
          <a:p>
            <a:pPr lvl="0">
              <a:lnSpc>
                <a:spcPct val="120000"/>
              </a:lnSpc>
              <a:spcBef>
                <a:spcPts val="1000"/>
              </a:spcBef>
              <a:buSzPct val="125000"/>
            </a:pPr>
            <a:r>
              <a:rPr lang="en-US" sz="2000" b="1" dirty="0" smtClean="0"/>
              <a:t/>
            </a:r>
            <a:br>
              <a:rPr lang="en-US" sz="2000" b="1" dirty="0" smtClean="0"/>
            </a:br>
            <a:r>
              <a:rPr lang="en-US" sz="2000" b="1" dirty="0"/>
              <a:t/>
            </a:r>
            <a:br>
              <a:rPr lang="en-US" sz="2000" b="1" dirty="0"/>
            </a:br>
            <a:r>
              <a:rPr lang="el-GR" sz="2800" b="1" dirty="0" smtClean="0">
                <a:latin typeface="Arial" panose="020B0604020202020204" pitchFamily="34" charset="0"/>
                <a:cs typeface="Arial" panose="020B0604020202020204" pitchFamily="34" charset="0"/>
              </a:rPr>
              <a:t>ΙΣΧΥΟΝ ΝΟΜΟΘΕΤΙΚΟ και </a:t>
            </a:r>
            <a:r>
              <a:rPr lang="el-GR" sz="2800" b="1" dirty="0" err="1" smtClean="0">
                <a:latin typeface="Arial" panose="020B0604020202020204" pitchFamily="34" charset="0"/>
                <a:cs typeface="Arial" panose="020B0604020202020204" pitchFamily="34" charset="0"/>
              </a:rPr>
              <a:t>εποπτικο</a:t>
            </a:r>
            <a:r>
              <a:rPr lang="el-GR" sz="2800" b="1" dirty="0" smtClean="0">
                <a:latin typeface="Arial" panose="020B0604020202020204" pitchFamily="34" charset="0"/>
                <a:cs typeface="Arial" panose="020B0604020202020204" pitchFamily="34" charset="0"/>
              </a:rPr>
              <a:t> ΠΛΑΙΣΙΟ </a:t>
            </a:r>
            <a:r>
              <a:rPr lang="en-US" sz="3100" b="1" cap="none" dirty="0">
                <a:solidFill>
                  <a:prstClr val="white"/>
                </a:solidFill>
                <a:latin typeface="Arial" panose="020B0604020202020204" pitchFamily="34" charset="0"/>
                <a:ea typeface="+mn-ea"/>
                <a:cs typeface="Arial" panose="020B0604020202020204" pitchFamily="34" charset="0"/>
              </a:rPr>
              <a:t/>
            </a:r>
            <a:br>
              <a:rPr lang="en-US" sz="3100" b="1" cap="none" dirty="0">
                <a:solidFill>
                  <a:prstClr val="white"/>
                </a:solidFill>
                <a:latin typeface="Arial" panose="020B0604020202020204" pitchFamily="34" charset="0"/>
                <a:ea typeface="+mn-ea"/>
                <a:cs typeface="Arial" panose="020B0604020202020204" pitchFamily="34" charset="0"/>
              </a:rPr>
            </a:br>
            <a:endParaRPr lang="en-US" sz="31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07363" y="1748901"/>
            <a:ext cx="9840048" cy="4042300"/>
          </a:xfrm>
        </p:spPr>
        <p:txBody>
          <a:bodyPr>
            <a:normAutofit/>
          </a:bodyPr>
          <a:lstStyle/>
          <a:p>
            <a:r>
              <a:rPr lang="el-GR" sz="2200" dirty="0" smtClean="0">
                <a:cs typeface="Arial" panose="020B0604020202020204" pitchFamily="34" charset="0"/>
              </a:rPr>
              <a:t>Γενικός Κανονισμός για την Προστασία Δεδομένων </a:t>
            </a:r>
          </a:p>
          <a:p>
            <a:pPr marL="0" indent="0">
              <a:buNone/>
            </a:pPr>
            <a:r>
              <a:rPr lang="el-GR" sz="2200" dirty="0">
                <a:cs typeface="Arial" panose="020B0604020202020204" pitchFamily="34" charset="0"/>
              </a:rPr>
              <a:t> </a:t>
            </a:r>
            <a:r>
              <a:rPr lang="el-GR" sz="2200" dirty="0" smtClean="0">
                <a:cs typeface="Arial" panose="020B0604020202020204" pitchFamily="34" charset="0"/>
              </a:rPr>
              <a:t>  (ΕΕ) 2016/679, («ο Κανονισμός»)</a:t>
            </a:r>
          </a:p>
          <a:p>
            <a:r>
              <a:rPr lang="el-GR" sz="2200" dirty="0" smtClean="0">
                <a:cs typeface="Arial" panose="020B0604020202020204" pitchFamily="34" charset="0"/>
              </a:rPr>
              <a:t>Νόμος 125(Ι)/2018 (συμπληρώνει τον Κανονισμό)</a:t>
            </a:r>
          </a:p>
          <a:p>
            <a:r>
              <a:rPr lang="el-GR" sz="2200" dirty="0">
                <a:cs typeface="Arial" panose="020B0604020202020204" pitchFamily="34" charset="0"/>
              </a:rPr>
              <a:t>Ο Περί Ψυχιατρικής Νοσηλείας Νόμος του 1997 </a:t>
            </a:r>
            <a:r>
              <a:rPr lang="el-GR" sz="2200" dirty="0" smtClean="0">
                <a:cs typeface="Arial" panose="020B0604020202020204" pitchFamily="34" charset="0"/>
              </a:rPr>
              <a:t>Ν. 77(I</a:t>
            </a:r>
            <a:r>
              <a:rPr lang="el-GR" sz="2200" dirty="0">
                <a:cs typeface="Arial" panose="020B0604020202020204" pitchFamily="34" charset="0"/>
              </a:rPr>
              <a:t>)/</a:t>
            </a:r>
            <a:r>
              <a:rPr lang="el-GR" sz="2200" dirty="0" smtClean="0">
                <a:cs typeface="Arial" panose="020B0604020202020204" pitchFamily="34" charset="0"/>
              </a:rPr>
              <a:t>1997</a:t>
            </a:r>
          </a:p>
          <a:p>
            <a:pPr lvl="1"/>
            <a:r>
              <a:rPr lang="el-GR" sz="2200" dirty="0" smtClean="0">
                <a:cs typeface="Arial" panose="020B0604020202020204" pitchFamily="34" charset="0"/>
              </a:rPr>
              <a:t>Επιτροπή </a:t>
            </a:r>
            <a:r>
              <a:rPr lang="el-GR" sz="2200" dirty="0">
                <a:cs typeface="Arial" panose="020B0604020202020204" pitchFamily="34" charset="0"/>
              </a:rPr>
              <a:t>Εποπτείας και Προστασίας Δικαιωμάτων Ψυχικά Ασθενών</a:t>
            </a:r>
          </a:p>
          <a:p>
            <a:r>
              <a:rPr lang="el-GR" sz="2200" dirty="0" smtClean="0">
                <a:cs typeface="Arial" panose="020B0604020202020204" pitchFamily="34" charset="0"/>
              </a:rPr>
              <a:t>Ο </a:t>
            </a:r>
            <a:r>
              <a:rPr lang="el-GR" sz="2200" dirty="0">
                <a:cs typeface="Arial" panose="020B0604020202020204" pitchFamily="34" charset="0"/>
              </a:rPr>
              <a:t>περί της Κατοχύρωσης και της Προστασίας των Δικαιωμάτων των Ασθενών </a:t>
            </a:r>
            <a:r>
              <a:rPr lang="el-GR" sz="2200" dirty="0" smtClean="0">
                <a:cs typeface="Arial" panose="020B0604020202020204" pitchFamily="34" charset="0"/>
              </a:rPr>
              <a:t>Νόμος του 2005 Ν. 1(Ι)/</a:t>
            </a:r>
            <a:r>
              <a:rPr lang="el-GR" sz="2200" dirty="0" smtClean="0">
                <a:cs typeface="Arial" panose="020B0604020202020204" pitchFamily="34" charset="0"/>
              </a:rPr>
              <a:t>2005</a:t>
            </a:r>
          </a:p>
        </p:txBody>
      </p:sp>
      <p:sp>
        <p:nvSpPr>
          <p:cNvPr id="4" name="Slide Number Placeholder 3"/>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3268914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err="1" smtClean="0">
                <a:latin typeface="Arial" panose="020B0604020202020204" pitchFamily="34" charset="0"/>
                <a:cs typeface="Arial" panose="020B0604020202020204" pitchFamily="34" charset="0"/>
              </a:rPr>
              <a:t>Βασικεσ</a:t>
            </a:r>
            <a:r>
              <a:rPr lang="el-GR" sz="2800" dirty="0" smtClean="0">
                <a:latin typeface="Arial" panose="020B0604020202020204" pitchFamily="34" charset="0"/>
                <a:cs typeface="Arial" panose="020B0604020202020204" pitchFamily="34" charset="0"/>
              </a:rPr>
              <a:t> </a:t>
            </a:r>
            <a:r>
              <a:rPr lang="el-GR" sz="2800" dirty="0" err="1" smtClean="0">
                <a:latin typeface="Arial" panose="020B0604020202020204" pitchFamily="34" charset="0"/>
                <a:cs typeface="Arial" panose="020B0604020202020204" pitchFamily="34" charset="0"/>
              </a:rPr>
              <a:t>εννοιες</a:t>
            </a:r>
            <a:r>
              <a:rPr lang="el-GR" sz="2800" dirty="0" smtClean="0">
                <a:latin typeface="Arial" panose="020B0604020202020204" pitchFamily="34" charset="0"/>
                <a:cs typeface="Arial" panose="020B0604020202020204" pitchFamily="34" charset="0"/>
              </a:rPr>
              <a:t> και </a:t>
            </a:r>
            <a:r>
              <a:rPr lang="el-GR" sz="2800" dirty="0" err="1" smtClean="0">
                <a:latin typeface="Arial" panose="020B0604020202020204" pitchFamily="34" charset="0"/>
                <a:cs typeface="Arial" panose="020B0604020202020204" pitchFamily="34" charset="0"/>
              </a:rPr>
              <a:t>χρησιμοι</a:t>
            </a:r>
            <a:r>
              <a:rPr lang="el-GR" sz="2800" dirty="0" smtClean="0">
                <a:latin typeface="Arial" panose="020B0604020202020204" pitchFamily="34" charset="0"/>
                <a:cs typeface="Arial" panose="020B0604020202020204" pitchFamily="34" charset="0"/>
              </a:rPr>
              <a:t> </a:t>
            </a:r>
            <a:r>
              <a:rPr lang="el-GR" sz="2800" dirty="0" err="1" smtClean="0">
                <a:latin typeface="Arial" panose="020B0604020202020204" pitchFamily="34" charset="0"/>
                <a:cs typeface="Arial" panose="020B0604020202020204" pitchFamily="34" charset="0"/>
              </a:rPr>
              <a:t>οροι</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r>
              <a:rPr lang="el-GR" dirty="0" smtClean="0"/>
              <a:t>δεδομένα </a:t>
            </a:r>
            <a:r>
              <a:rPr lang="el-GR" dirty="0"/>
              <a:t>προσωπικού </a:t>
            </a:r>
            <a:r>
              <a:rPr lang="el-GR" dirty="0" smtClean="0"/>
              <a:t>χαρακτήρα: </a:t>
            </a:r>
            <a:r>
              <a:rPr lang="el-GR" b="1" dirty="0"/>
              <a:t>κάθε πληροφορία </a:t>
            </a:r>
            <a:r>
              <a:rPr lang="el-GR" dirty="0"/>
              <a:t>που αφορά </a:t>
            </a:r>
            <a:r>
              <a:rPr lang="el-GR" dirty="0" err="1"/>
              <a:t>ταυτοποιημένο</a:t>
            </a:r>
            <a:r>
              <a:rPr lang="el-GR" dirty="0"/>
              <a:t> ή </a:t>
            </a:r>
            <a:r>
              <a:rPr lang="el-GR" dirty="0" err="1"/>
              <a:t>ταυτοποιήσιμο</a:t>
            </a:r>
            <a:r>
              <a:rPr lang="el-GR" dirty="0"/>
              <a:t> φυσικό </a:t>
            </a:r>
            <a:r>
              <a:rPr lang="el-GR" dirty="0" smtClean="0"/>
              <a:t>εν ζωή πρόσωπο </a:t>
            </a:r>
            <a:r>
              <a:rPr lang="el-GR" dirty="0" smtClean="0">
                <a:cs typeface="Arial" panose="020B0604020202020204" pitchFamily="34" charset="0"/>
              </a:rPr>
              <a:t>→ </a:t>
            </a:r>
            <a:r>
              <a:rPr lang="el-GR" b="1" dirty="0" smtClean="0"/>
              <a:t>υποκείμενο </a:t>
            </a:r>
            <a:r>
              <a:rPr lang="el-GR" b="1" dirty="0"/>
              <a:t>των </a:t>
            </a:r>
            <a:r>
              <a:rPr lang="el-GR" b="1" dirty="0" smtClean="0"/>
              <a:t>δεδομένων</a:t>
            </a:r>
            <a:r>
              <a:rPr lang="el-GR" dirty="0"/>
              <a:t> </a:t>
            </a:r>
            <a:r>
              <a:rPr lang="el-GR" dirty="0" err="1" smtClean="0"/>
              <a:t>π.χ</a:t>
            </a:r>
            <a:r>
              <a:rPr lang="el-GR" dirty="0" smtClean="0"/>
              <a:t> ασθενείς </a:t>
            </a:r>
            <a:endParaRPr lang="el-GR" dirty="0"/>
          </a:p>
          <a:p>
            <a:r>
              <a:rPr lang="el-GR" dirty="0" smtClean="0"/>
              <a:t>δεδομένα </a:t>
            </a:r>
            <a:r>
              <a:rPr lang="el-GR" dirty="0"/>
              <a:t>που αφορούν </a:t>
            </a:r>
            <a:r>
              <a:rPr lang="el-GR" dirty="0" smtClean="0"/>
              <a:t>στην υγεία:</a:t>
            </a:r>
          </a:p>
          <a:p>
            <a:pPr>
              <a:buFont typeface="Wingdings" panose="05000000000000000000" pitchFamily="2" charset="2"/>
              <a:buChar char="Ø"/>
            </a:pPr>
            <a:r>
              <a:rPr lang="el-GR" dirty="0" smtClean="0"/>
              <a:t> περιλαμβάνονται στις ειδικές κατηγορίες δεδομένων (άρθρο 9 Κανονισμού) </a:t>
            </a:r>
            <a:r>
              <a:rPr lang="el-GR" dirty="0" smtClean="0">
                <a:latin typeface="Arial" panose="020B0604020202020204" pitchFamily="34" charset="0"/>
                <a:cs typeface="Arial" panose="020B0604020202020204" pitchFamily="34" charset="0"/>
              </a:rPr>
              <a:t>→ αυξημένη προστασία</a:t>
            </a:r>
            <a:r>
              <a:rPr lang="el-GR" dirty="0" smtClean="0"/>
              <a:t> </a:t>
            </a:r>
          </a:p>
          <a:p>
            <a:pPr>
              <a:buFont typeface="Wingdings" panose="05000000000000000000" pitchFamily="2" charset="2"/>
              <a:buChar char="Ø"/>
            </a:pPr>
            <a:r>
              <a:rPr lang="el-GR" dirty="0" smtClean="0"/>
              <a:t> σχετίζονται </a:t>
            </a:r>
            <a:r>
              <a:rPr lang="el-GR" dirty="0"/>
              <a:t>με τη σωματική </a:t>
            </a:r>
            <a:r>
              <a:rPr lang="el-GR" b="1" dirty="0"/>
              <a:t>ή ψυχική υγεία </a:t>
            </a:r>
            <a:r>
              <a:rPr lang="el-GR" dirty="0"/>
              <a:t>ενός φυσικού </a:t>
            </a:r>
            <a:r>
              <a:rPr lang="el-GR" dirty="0" smtClean="0"/>
              <a:t>προσώπου </a:t>
            </a:r>
            <a:r>
              <a:rPr lang="el-GR" dirty="0" smtClean="0">
                <a:cs typeface="Arial" panose="020B0604020202020204" pitchFamily="34" charset="0"/>
              </a:rPr>
              <a:t>→ ιατρικό ιστορικό, διάγνωση, εξετάσεις, εκθέσεις, πιστοποιητικά, περιεχόμενο ιατρικού φακέλου </a:t>
            </a:r>
            <a:r>
              <a:rPr lang="el-GR" dirty="0" err="1" smtClean="0">
                <a:cs typeface="Arial" panose="020B0604020202020204" pitchFamily="34" charset="0"/>
              </a:rPr>
              <a:t>κ.λ.π</a:t>
            </a:r>
            <a:endParaRPr lang="el-GR" dirty="0" smtClean="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908295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endParaRPr lang="el-GR" dirty="0" smtClean="0">
              <a:latin typeface="Arial" panose="020B0604020202020204" pitchFamily="34" charset="0"/>
              <a:cs typeface="Arial" panose="020B0604020202020204" pitchFamily="34" charset="0"/>
            </a:endParaRPr>
          </a:p>
          <a:p>
            <a:r>
              <a:rPr lang="el-GR" b="1" dirty="0" smtClean="0">
                <a:cs typeface="Arial" panose="020B0604020202020204" pitchFamily="34" charset="0"/>
              </a:rPr>
              <a:t>Συγκατάθεση</a:t>
            </a:r>
            <a:r>
              <a:rPr lang="el-GR" dirty="0">
                <a:cs typeface="Arial" panose="020B0604020202020204" pitchFamily="34" charset="0"/>
              </a:rPr>
              <a:t>: </a:t>
            </a:r>
            <a:r>
              <a:rPr lang="el-GR" dirty="0" smtClean="0">
                <a:cs typeface="Arial" panose="020B0604020202020204" pitchFamily="34" charset="0"/>
              </a:rPr>
              <a:t>ελεύθερη, συγκεκριμένη, με πλήρη επίγνωση και αδιαμφισβήτητη δήλωση βούλησης του υποκειμένου των δεδομένων ή του προσωπικού αντιπροσώπου του</a:t>
            </a:r>
          </a:p>
          <a:p>
            <a:r>
              <a:rPr lang="el-GR" b="1" dirty="0" smtClean="0">
                <a:cs typeface="Arial" panose="020B0604020202020204" pitchFamily="34" charset="0"/>
              </a:rPr>
              <a:t>Υπεύθυνος επεξεργασίας</a:t>
            </a:r>
            <a:r>
              <a:rPr lang="el-GR" dirty="0" smtClean="0">
                <a:cs typeface="Arial" panose="020B0604020202020204" pitchFamily="34" charset="0"/>
              </a:rPr>
              <a:t>: το φυσικό ή νομικό πρόσωπο που αποφασίζει για το σκοπό, τον τρόπο και τα μέσα της επεξεργασίας δεδομένων και υπόκειται σε όλες τις υποχρεώσεις με βάση το νομοθετικό πλαίσιο </a:t>
            </a:r>
            <a:r>
              <a:rPr lang="el-GR" dirty="0" err="1" smtClean="0">
                <a:cs typeface="Arial" panose="020B0604020202020204" pitchFamily="34" charset="0"/>
              </a:rPr>
              <a:t>π.χ</a:t>
            </a:r>
            <a:r>
              <a:rPr lang="el-GR" dirty="0" smtClean="0">
                <a:cs typeface="Arial" panose="020B0604020202020204" pitchFamily="34" charset="0"/>
              </a:rPr>
              <a:t> Υπουργείο Υγείας (Υπηρεσίες Ψυχικής Υγείας), Ιατροί/ </a:t>
            </a:r>
            <a:r>
              <a:rPr lang="el-GR" dirty="0" err="1" smtClean="0">
                <a:cs typeface="Arial" panose="020B0604020202020204" pitchFamily="34" charset="0"/>
              </a:rPr>
              <a:t>παροχείς</a:t>
            </a:r>
            <a:r>
              <a:rPr lang="el-GR" dirty="0" smtClean="0">
                <a:cs typeface="Arial" panose="020B0604020202020204" pitchFamily="34" charset="0"/>
              </a:rPr>
              <a:t> υπηρεσιών υγείας, Ιατρικά Κέντρα</a:t>
            </a:r>
            <a:r>
              <a:rPr lang="el-GR" dirty="0">
                <a:cs typeface="Arial" panose="020B0604020202020204" pitchFamily="34" charset="0"/>
              </a:rPr>
              <a:t>, Επιτροπή Εποπτείας και Προστασίας Δικαιωμάτων Ψυχικά </a:t>
            </a:r>
            <a:r>
              <a:rPr lang="el-GR" dirty="0" smtClean="0">
                <a:cs typeface="Arial" panose="020B0604020202020204" pitchFamily="34" charset="0"/>
              </a:rPr>
              <a:t>Ασθενών </a:t>
            </a:r>
            <a:endParaRPr lang="en-US" dirty="0">
              <a:cs typeface="Arial" panose="020B0604020202020204" pitchFamily="34"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2955903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194569"/>
            <a:ext cx="9134909" cy="536951"/>
          </a:xfrm>
        </p:spPr>
        <p:txBody>
          <a:bodyPr>
            <a:normAutofit fontScale="90000"/>
          </a:bodyPr>
          <a:lstStyle/>
          <a:p>
            <a:endParaRPr lang="en-US" dirty="0"/>
          </a:p>
        </p:txBody>
      </p:sp>
      <p:sp>
        <p:nvSpPr>
          <p:cNvPr id="3" name="Content Placeholder 2"/>
          <p:cNvSpPr>
            <a:spLocks noGrp="1"/>
          </p:cNvSpPr>
          <p:nvPr>
            <p:ph idx="1"/>
          </p:nvPr>
        </p:nvSpPr>
        <p:spPr>
          <a:xfrm>
            <a:off x="1064029" y="798022"/>
            <a:ext cx="10116589" cy="5212080"/>
          </a:xfrm>
        </p:spPr>
        <p:txBody>
          <a:bodyPr>
            <a:normAutofit fontScale="70000" lnSpcReduction="20000"/>
          </a:bodyPr>
          <a:lstStyle/>
          <a:p>
            <a:r>
              <a:rPr lang="el-GR" sz="3200" b="1" dirty="0" smtClean="0">
                <a:cs typeface="Arial" panose="020B0604020202020204" pitchFamily="34" charset="0"/>
              </a:rPr>
              <a:t>Επεξεργασία</a:t>
            </a:r>
            <a:r>
              <a:rPr lang="el-GR" sz="3200" dirty="0" smtClean="0">
                <a:cs typeface="Arial" panose="020B0604020202020204" pitchFamily="34" charset="0"/>
              </a:rPr>
              <a:t>: μπορεί να περιλαμβάνει τη </a:t>
            </a:r>
            <a:r>
              <a:rPr lang="el-GR" sz="3200" dirty="0">
                <a:cs typeface="Arial" panose="020B0604020202020204" pitchFamily="34" charset="0"/>
              </a:rPr>
              <a:t>συλλογή, </a:t>
            </a:r>
            <a:r>
              <a:rPr lang="el-GR" sz="3200" dirty="0" smtClean="0">
                <a:cs typeface="Arial" panose="020B0604020202020204" pitchFamily="34" charset="0"/>
              </a:rPr>
              <a:t>καταχώριση</a:t>
            </a:r>
            <a:r>
              <a:rPr lang="el-GR" sz="3200" dirty="0">
                <a:cs typeface="Arial" panose="020B0604020202020204" pitchFamily="34" charset="0"/>
              </a:rPr>
              <a:t>, </a:t>
            </a:r>
            <a:r>
              <a:rPr lang="el-GR" sz="3200" dirty="0" smtClean="0">
                <a:cs typeface="Arial" panose="020B0604020202020204" pitchFamily="34" charset="0"/>
              </a:rPr>
              <a:t>αποθήκευση</a:t>
            </a:r>
            <a:r>
              <a:rPr lang="el-GR" sz="3200" dirty="0">
                <a:cs typeface="Arial" panose="020B0604020202020204" pitchFamily="34" charset="0"/>
              </a:rPr>
              <a:t>, </a:t>
            </a:r>
            <a:r>
              <a:rPr lang="el-GR" sz="3200" dirty="0" smtClean="0">
                <a:cs typeface="Arial" panose="020B0604020202020204" pitchFamily="34" charset="0"/>
              </a:rPr>
              <a:t>αναζήτηση </a:t>
            </a:r>
            <a:r>
              <a:rPr lang="el-GR" sz="3200" dirty="0">
                <a:cs typeface="Arial" panose="020B0604020202020204" pitchFamily="34" charset="0"/>
              </a:rPr>
              <a:t>πληροφοριών, </a:t>
            </a:r>
            <a:r>
              <a:rPr lang="el-GR" sz="3200" dirty="0" smtClean="0">
                <a:cs typeface="Arial" panose="020B0604020202020204" pitchFamily="34" charset="0"/>
              </a:rPr>
              <a:t>χρήση</a:t>
            </a:r>
            <a:r>
              <a:rPr lang="el-GR" sz="3200" dirty="0">
                <a:cs typeface="Arial" panose="020B0604020202020204" pitchFamily="34" charset="0"/>
              </a:rPr>
              <a:t>, </a:t>
            </a:r>
            <a:r>
              <a:rPr lang="el-GR" sz="3200" dirty="0" smtClean="0">
                <a:cs typeface="Arial" panose="020B0604020202020204" pitchFamily="34" charset="0"/>
              </a:rPr>
              <a:t>κοινολόγηση, διάδοση, συσχέτιση, διαγραφή </a:t>
            </a:r>
            <a:r>
              <a:rPr lang="el-GR" sz="3200" dirty="0">
                <a:cs typeface="Arial" panose="020B0604020202020204" pitchFamily="34" charset="0"/>
              </a:rPr>
              <a:t>ή </a:t>
            </a:r>
            <a:r>
              <a:rPr lang="el-GR" sz="3200" dirty="0" smtClean="0">
                <a:cs typeface="Arial" panose="020B0604020202020204" pitchFamily="34" charset="0"/>
              </a:rPr>
              <a:t>καταστροφή δεδομένων</a:t>
            </a:r>
          </a:p>
          <a:p>
            <a:r>
              <a:rPr lang="el-GR" sz="3200" b="1" dirty="0" smtClean="0">
                <a:cs typeface="Arial" panose="020B0604020202020204" pitchFamily="34" charset="0"/>
              </a:rPr>
              <a:t>Νομική βάση </a:t>
            </a:r>
            <a:r>
              <a:rPr lang="el-GR" sz="3200" dirty="0" smtClean="0">
                <a:cs typeface="Arial" panose="020B0604020202020204" pitchFamily="34" charset="0"/>
              </a:rPr>
              <a:t>της επεξεργασίας στον τομέα της ψυχικής υγείας εκτός από τη συγκατάθεση (άρθρο 9(2)(α)) μπορεί να περιλαμβάνει τις </a:t>
            </a:r>
            <a:r>
              <a:rPr lang="el-GR" sz="3200" dirty="0">
                <a:cs typeface="Arial" panose="020B0604020202020204" pitchFamily="34" charset="0"/>
              </a:rPr>
              <a:t>περιπτώσεις (άρθρο 9(2)(η) και (θ) Κανονισμού) όπου </a:t>
            </a:r>
            <a:r>
              <a:rPr lang="el-GR" sz="3200" dirty="0" smtClean="0">
                <a:cs typeface="Arial" panose="020B0604020202020204" pitchFamily="34" charset="0"/>
              </a:rPr>
              <a:t>η επεξεργασία είναι απαραίτητη:</a:t>
            </a:r>
          </a:p>
          <a:p>
            <a:pPr>
              <a:buFont typeface="Wingdings" panose="05000000000000000000" pitchFamily="2" charset="2"/>
              <a:buChar char="Ø"/>
            </a:pPr>
            <a:r>
              <a:rPr lang="el-GR" sz="3200" dirty="0" smtClean="0">
                <a:cs typeface="Arial" panose="020B0604020202020204" pitchFamily="34" charset="0"/>
              </a:rPr>
              <a:t> </a:t>
            </a:r>
            <a:r>
              <a:rPr lang="el-GR" sz="3200" dirty="0">
                <a:cs typeface="Arial" panose="020B0604020202020204" pitchFamily="34" charset="0"/>
              </a:rPr>
              <a:t>για σκοπούς προληπτικής ή επαγγελματικής ιατρικής</a:t>
            </a:r>
            <a:r>
              <a:rPr lang="el-GR" sz="3200" dirty="0" smtClean="0">
                <a:cs typeface="Arial" panose="020B0604020202020204" pitchFamily="34" charset="0"/>
              </a:rPr>
              <a:t>,</a:t>
            </a:r>
          </a:p>
          <a:p>
            <a:pPr>
              <a:buFont typeface="Wingdings" panose="05000000000000000000" pitchFamily="2" charset="2"/>
              <a:buChar char="Ø"/>
            </a:pPr>
            <a:r>
              <a:rPr lang="el-GR" sz="3200" dirty="0" smtClean="0">
                <a:cs typeface="Arial" panose="020B0604020202020204" pitchFamily="34" charset="0"/>
              </a:rPr>
              <a:t> </a:t>
            </a:r>
            <a:r>
              <a:rPr lang="el-GR" sz="3200" dirty="0">
                <a:cs typeface="Arial" panose="020B0604020202020204" pitchFamily="34" charset="0"/>
              </a:rPr>
              <a:t>ιατρικής διάγνωσης, </a:t>
            </a:r>
            <a:endParaRPr lang="el-GR" sz="3200" dirty="0" smtClean="0">
              <a:cs typeface="Arial" panose="020B0604020202020204" pitchFamily="34" charset="0"/>
            </a:endParaRPr>
          </a:p>
          <a:p>
            <a:pPr>
              <a:buFont typeface="Wingdings" panose="05000000000000000000" pitchFamily="2" charset="2"/>
              <a:buChar char="Ø"/>
            </a:pPr>
            <a:r>
              <a:rPr lang="el-GR" sz="3200" dirty="0" smtClean="0">
                <a:cs typeface="Arial" panose="020B0604020202020204" pitchFamily="34" charset="0"/>
              </a:rPr>
              <a:t>παροχής </a:t>
            </a:r>
            <a:r>
              <a:rPr lang="el-GR" sz="3200" dirty="0">
                <a:cs typeface="Arial" panose="020B0604020202020204" pitchFamily="34" charset="0"/>
              </a:rPr>
              <a:t>υγειονομικής ή κοινωνικής περίθαλψης ή θεραπείας ή διαχείρισης υγειονομικών και κοινωνικών συστημάτων και υπηρεσιών βάσει του </a:t>
            </a:r>
            <a:r>
              <a:rPr lang="el-GR" sz="3200" dirty="0" err="1">
                <a:cs typeface="Arial" panose="020B0604020202020204" pitchFamily="34" charset="0"/>
              </a:rPr>
              <a:t>ενωσιακού</a:t>
            </a:r>
            <a:r>
              <a:rPr lang="el-GR" sz="3200" dirty="0">
                <a:cs typeface="Arial" panose="020B0604020202020204" pitchFamily="34" charset="0"/>
              </a:rPr>
              <a:t> δικαίου ή του δικαίου κράτους </a:t>
            </a:r>
            <a:r>
              <a:rPr lang="el-GR" sz="3200" dirty="0" smtClean="0">
                <a:cs typeface="Arial" panose="020B0604020202020204" pitchFamily="34" charset="0"/>
              </a:rPr>
              <a:t>μέλους</a:t>
            </a:r>
          </a:p>
          <a:p>
            <a:pPr>
              <a:buFont typeface="Wingdings" panose="05000000000000000000" pitchFamily="2" charset="2"/>
              <a:buChar char="Ø"/>
            </a:pPr>
            <a:r>
              <a:rPr lang="el-GR" sz="3200" dirty="0">
                <a:cs typeface="Arial" panose="020B0604020202020204" pitchFamily="34" charset="0"/>
              </a:rPr>
              <a:t>η επεξεργασία είναι απαραίτητη για λόγους δημόσιου συμφέροντος στον τομέα της δημόσιας υγείας</a:t>
            </a:r>
            <a:endParaRPr lang="el-GR" sz="3200" dirty="0" smtClean="0">
              <a:cs typeface="Arial" panose="020B0604020202020204" pitchFamily="34" charset="0"/>
            </a:endParaRPr>
          </a:p>
          <a:p>
            <a:endParaRPr lang="el-GR" sz="2900" dirty="0" smtClean="0">
              <a:cs typeface="Arial" panose="020B0604020202020204" pitchFamily="34" charset="0"/>
            </a:endParaRPr>
          </a:p>
          <a:p>
            <a:endParaRPr lang="el-GR" sz="2200" dirty="0" smtClean="0">
              <a:cs typeface="Arial" panose="020B0604020202020204" pitchFamily="34" charset="0"/>
            </a:endParaRPr>
          </a:p>
          <a:p>
            <a:endParaRPr lang="el-GR" sz="1800" dirty="0" smtClean="0">
              <a:latin typeface="Arial" panose="020B0604020202020204" pitchFamily="34" charset="0"/>
              <a:cs typeface="Arial" panose="020B0604020202020204" pitchFamily="34" charset="0"/>
            </a:endParaRPr>
          </a:p>
          <a:p>
            <a:endParaRPr lang="el-GR"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382778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798136" cy="827897"/>
          </a:xfrm>
        </p:spPr>
        <p:txBody>
          <a:bodyPr>
            <a:normAutofit fontScale="90000"/>
          </a:bodyPr>
          <a:lstStyle/>
          <a:p>
            <a:r>
              <a:rPr lang="el-GR" sz="3200" b="1" dirty="0" smtClean="0">
                <a:cs typeface="Arial" panose="020B0604020202020204" pitchFamily="34" charset="0"/>
              </a:rPr>
              <a:t>ΠΟΛΥΔΙΑΣΤΑΤΗ η </a:t>
            </a:r>
            <a:r>
              <a:rPr lang="el-GR" sz="3200" b="1" dirty="0" err="1" smtClean="0">
                <a:cs typeface="Arial" panose="020B0604020202020204" pitchFamily="34" charset="0"/>
              </a:rPr>
              <a:t>προστασια</a:t>
            </a:r>
            <a:r>
              <a:rPr lang="el-GR" sz="3200" b="1" dirty="0" smtClean="0">
                <a:cs typeface="Arial" panose="020B0604020202020204" pitchFamily="34" charset="0"/>
              </a:rPr>
              <a:t> των </a:t>
            </a:r>
            <a:r>
              <a:rPr lang="el-GR" sz="3200" b="1" dirty="0" err="1" smtClean="0">
                <a:cs typeface="Arial" panose="020B0604020202020204" pitchFamily="34" charset="0"/>
              </a:rPr>
              <a:t>δικαιωματων</a:t>
            </a:r>
            <a:r>
              <a:rPr lang="el-GR" sz="3200" b="1" dirty="0" smtClean="0">
                <a:cs typeface="Arial" panose="020B0604020202020204" pitchFamily="34" charset="0"/>
              </a:rPr>
              <a:t> των </a:t>
            </a:r>
            <a:r>
              <a:rPr lang="el-GR" sz="3200" b="1" dirty="0" err="1" smtClean="0">
                <a:cs typeface="Arial" panose="020B0604020202020204" pitchFamily="34" charset="0"/>
              </a:rPr>
              <a:t>ασθενων</a:t>
            </a:r>
            <a:r>
              <a:rPr lang="el-GR" dirty="0" smtClean="0">
                <a:cs typeface="Arial" panose="020B0604020202020204" pitchFamily="34" charset="0"/>
              </a:rPr>
              <a:t> </a:t>
            </a:r>
            <a:endParaRPr lang="en-US" dirty="0">
              <a:cs typeface="Arial" panose="020B0604020202020204" pitchFamily="34" charset="0"/>
            </a:endParaRPr>
          </a:p>
        </p:txBody>
      </p:sp>
      <p:sp>
        <p:nvSpPr>
          <p:cNvPr id="3" name="Content Placeholder 2"/>
          <p:cNvSpPr>
            <a:spLocks noGrp="1"/>
          </p:cNvSpPr>
          <p:nvPr>
            <p:ph idx="1"/>
          </p:nvPr>
        </p:nvSpPr>
        <p:spPr>
          <a:xfrm>
            <a:off x="1141414" y="1920240"/>
            <a:ext cx="10055830" cy="4073236"/>
          </a:xfrm>
        </p:spPr>
        <p:txBody>
          <a:bodyPr>
            <a:normAutofit fontScale="77500" lnSpcReduction="20000"/>
          </a:bodyPr>
          <a:lstStyle/>
          <a:p>
            <a:pPr>
              <a:buFont typeface="Wingdings" panose="05000000000000000000" pitchFamily="2" charset="2"/>
              <a:buChar char="Ø"/>
            </a:pPr>
            <a:r>
              <a:rPr lang="el-GR" dirty="0" smtClean="0"/>
              <a:t>Γενικό νομοθετικό </a:t>
            </a:r>
            <a:r>
              <a:rPr lang="el-GR" dirty="0"/>
              <a:t>πλαίσιο </a:t>
            </a:r>
            <a:r>
              <a:rPr lang="el-GR" dirty="0" smtClean="0"/>
              <a:t>(Ν</a:t>
            </a:r>
            <a:r>
              <a:rPr lang="el-GR" dirty="0"/>
              <a:t>. 1(Ι)/</a:t>
            </a:r>
            <a:r>
              <a:rPr lang="el-GR" dirty="0" smtClean="0"/>
              <a:t>2005)</a:t>
            </a:r>
            <a:r>
              <a:rPr lang="en-US" dirty="0" smtClean="0"/>
              <a:t>,</a:t>
            </a:r>
            <a:r>
              <a:rPr lang="el-GR" dirty="0" smtClean="0"/>
              <a:t> όπου κατοχυρώνονται βασικά δικαιώματα των ασθενών </a:t>
            </a:r>
            <a:r>
              <a:rPr lang="el-GR" dirty="0" err="1" smtClean="0"/>
              <a:t>π.χ</a:t>
            </a:r>
            <a:r>
              <a:rPr lang="el-GR" dirty="0" smtClean="0"/>
              <a:t> Δικαίωμα </a:t>
            </a:r>
            <a:r>
              <a:rPr lang="el-GR" dirty="0"/>
              <a:t>σε </a:t>
            </a:r>
            <a:r>
              <a:rPr lang="el-GR" dirty="0" smtClean="0"/>
              <a:t>πληροφόρηση, Πρόσβαση </a:t>
            </a:r>
            <a:r>
              <a:rPr lang="el-GR" dirty="0"/>
              <a:t>σε υπηρεσίες </a:t>
            </a:r>
            <a:r>
              <a:rPr lang="el-GR" dirty="0" smtClean="0"/>
              <a:t>υγείας, Απαγόρευση </a:t>
            </a:r>
            <a:r>
              <a:rPr lang="el-GR" dirty="0"/>
              <a:t>δυσμενούς </a:t>
            </a:r>
            <a:r>
              <a:rPr lang="el-GR" dirty="0" smtClean="0"/>
              <a:t>διάκρισης, Δικαίωμα </a:t>
            </a:r>
            <a:r>
              <a:rPr lang="el-GR" dirty="0"/>
              <a:t>σε φροντίδα υγείας και </a:t>
            </a:r>
            <a:r>
              <a:rPr lang="el-GR" dirty="0" smtClean="0"/>
              <a:t>θεραπεία, Προστασία </a:t>
            </a:r>
            <a:r>
              <a:rPr lang="el-GR" dirty="0"/>
              <a:t>της ιδιωτικής ζωής του </a:t>
            </a:r>
            <a:r>
              <a:rPr lang="el-GR" dirty="0" smtClean="0"/>
              <a:t>ασθενούς </a:t>
            </a:r>
            <a:r>
              <a:rPr lang="el-GR" dirty="0" err="1" smtClean="0"/>
              <a:t>κ.λ.π</a:t>
            </a:r>
            <a:r>
              <a:rPr lang="el-GR" dirty="0"/>
              <a:t> </a:t>
            </a:r>
            <a:r>
              <a:rPr lang="el-GR" dirty="0" smtClean="0"/>
              <a:t>– Άσκηση δικαιωμάτων και υποβολή παραπόνων </a:t>
            </a:r>
            <a:r>
              <a:rPr lang="el-GR" dirty="0" smtClean="0">
                <a:latin typeface="Arial" panose="020B0604020202020204" pitchFamily="34" charset="0"/>
                <a:cs typeface="Arial" panose="020B0604020202020204" pitchFamily="34" charset="0"/>
              </a:rPr>
              <a:t>→</a:t>
            </a:r>
            <a:r>
              <a:rPr lang="el-GR" dirty="0" smtClean="0"/>
              <a:t>Λειτουργό </a:t>
            </a:r>
            <a:r>
              <a:rPr lang="el-GR" dirty="0"/>
              <a:t>Δικαιωμάτων των </a:t>
            </a:r>
            <a:r>
              <a:rPr lang="el-GR" dirty="0" smtClean="0"/>
              <a:t>Ασθενών και Επιτροπή </a:t>
            </a:r>
            <a:r>
              <a:rPr lang="el-GR" dirty="0"/>
              <a:t>Εξέτασης </a:t>
            </a:r>
            <a:r>
              <a:rPr lang="el-GR" dirty="0" smtClean="0"/>
              <a:t>Παραπόνων </a:t>
            </a:r>
          </a:p>
          <a:p>
            <a:pPr>
              <a:buFont typeface="Wingdings" panose="05000000000000000000" pitchFamily="2" charset="2"/>
              <a:buChar char="Ø"/>
            </a:pPr>
            <a:r>
              <a:rPr lang="el-GR" dirty="0" smtClean="0"/>
              <a:t>Ειδικό νομοθετικό πλαίσιο </a:t>
            </a:r>
            <a:r>
              <a:rPr lang="en-US" dirty="0"/>
              <a:t>(</a:t>
            </a:r>
            <a:r>
              <a:rPr lang="el-GR" dirty="0" smtClean="0"/>
              <a:t>Ν</a:t>
            </a:r>
            <a:r>
              <a:rPr lang="el-GR" dirty="0"/>
              <a:t>. </a:t>
            </a:r>
            <a:r>
              <a:rPr lang="el-GR" dirty="0" smtClean="0"/>
              <a:t>77(</a:t>
            </a:r>
            <a:r>
              <a:rPr lang="en-US" dirty="0"/>
              <a:t>I)/</a:t>
            </a:r>
            <a:r>
              <a:rPr lang="en-US" dirty="0" smtClean="0"/>
              <a:t>1997),</a:t>
            </a:r>
            <a:r>
              <a:rPr lang="el-GR" dirty="0" smtClean="0"/>
              <a:t> όπου εισάγονται δικαιώματα αναφορικά με τους ψυχικά ασθενείς </a:t>
            </a:r>
            <a:r>
              <a:rPr lang="el-GR" dirty="0"/>
              <a:t>και </a:t>
            </a:r>
            <a:r>
              <a:rPr lang="el-GR" dirty="0" smtClean="0"/>
              <a:t>συστήνεται η Επιτροπή Εποπτείας </a:t>
            </a:r>
            <a:r>
              <a:rPr lang="el-GR" dirty="0"/>
              <a:t>και Προστασίας Δικαιωμάτων Ψυχικά </a:t>
            </a:r>
            <a:r>
              <a:rPr lang="el-GR" dirty="0" smtClean="0"/>
              <a:t>Ασθενών – Εξετάζει παράπονα και συμβουλεύει σχετικά με τα δικαιώματα των ψυχικά ασθενών</a:t>
            </a:r>
            <a:endParaRPr lang="el-GR" dirty="0"/>
          </a:p>
          <a:p>
            <a:pPr>
              <a:buFont typeface="Wingdings" panose="05000000000000000000" pitchFamily="2" charset="2"/>
              <a:buChar char="Ø"/>
            </a:pPr>
            <a:r>
              <a:rPr lang="el-GR" dirty="0" smtClean="0"/>
              <a:t>Συμπληρωματικά, ο Κανονισμός και ο Ν. 125(Ι)/2018</a:t>
            </a:r>
            <a:r>
              <a:rPr lang="en-US" dirty="0" smtClean="0"/>
              <a:t>,</a:t>
            </a:r>
            <a:r>
              <a:rPr lang="el-GR" dirty="0" smtClean="0"/>
              <a:t> οι οποίοι εισάγουν ολοκληρωμένο νομοθετικό πλαίσιο για την προστασία των προσωπικών δεδομένων των ασθενών και κατ’ επέκταση της ιδιωτικής τους ζωής</a:t>
            </a:r>
            <a:r>
              <a:rPr lang="en-US" dirty="0" smtClean="0"/>
              <a:t>,</a:t>
            </a:r>
            <a:r>
              <a:rPr lang="el-GR" dirty="0" smtClean="0"/>
              <a:t> υπό την ιδιότητά τους ως υποκείμενα των δεδομένων – Εποπτική Αρχή </a:t>
            </a:r>
            <a:r>
              <a:rPr lang="el-GR" dirty="0" smtClean="0">
                <a:latin typeface="Arial" panose="020B0604020202020204" pitchFamily="34" charset="0"/>
                <a:cs typeface="Arial" panose="020B0604020202020204" pitchFamily="34" charset="0"/>
              </a:rPr>
              <a:t>→ </a:t>
            </a:r>
            <a:r>
              <a:rPr lang="el-GR" dirty="0" smtClean="0">
                <a:cs typeface="Arial" panose="020B0604020202020204" pitchFamily="34" charset="0"/>
              </a:rPr>
              <a:t>Επίτροπος Προστασίας Δεδομένων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536551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3535" y="618518"/>
            <a:ext cx="9783876" cy="1021367"/>
          </a:xfrm>
        </p:spPr>
        <p:txBody>
          <a:bodyPr>
            <a:normAutofit fontScale="90000"/>
          </a:bodyPr>
          <a:lstStyle/>
          <a:p>
            <a:r>
              <a:rPr lang="el-GR" sz="2800" dirty="0" smtClean="0">
                <a:cs typeface="Arial" panose="020B0604020202020204" pitchFamily="34" charset="0"/>
              </a:rPr>
              <a:t>ΒΑΣΙΚΕΣ ΑΡΧΕΣ που </a:t>
            </a:r>
            <a:r>
              <a:rPr lang="el-GR" sz="2800" dirty="0" err="1" smtClean="0">
                <a:cs typeface="Arial" panose="020B0604020202020204" pitchFamily="34" charset="0"/>
              </a:rPr>
              <a:t>συνθετουν</a:t>
            </a:r>
            <a:r>
              <a:rPr lang="el-GR" sz="2800" dirty="0" smtClean="0">
                <a:cs typeface="Arial" panose="020B0604020202020204" pitchFamily="34" charset="0"/>
              </a:rPr>
              <a:t> το </a:t>
            </a:r>
            <a:r>
              <a:rPr lang="el-GR" sz="2800" dirty="0" err="1" smtClean="0">
                <a:cs typeface="Arial" panose="020B0604020202020204" pitchFamily="34" charset="0"/>
              </a:rPr>
              <a:t>συννομο</a:t>
            </a:r>
            <a:r>
              <a:rPr lang="el-GR" sz="2800" dirty="0" smtClean="0">
                <a:cs typeface="Arial" panose="020B0604020202020204" pitchFamily="34" charset="0"/>
              </a:rPr>
              <a:t> της </a:t>
            </a:r>
            <a:r>
              <a:rPr lang="el-GR" sz="2800" dirty="0" err="1" smtClean="0">
                <a:cs typeface="Arial" panose="020B0604020202020204" pitchFamily="34" charset="0"/>
              </a:rPr>
              <a:t>επεξεργασιασ</a:t>
            </a:r>
            <a:r>
              <a:rPr lang="el-GR" sz="2800" dirty="0" smtClean="0">
                <a:cs typeface="Arial" panose="020B0604020202020204" pitchFamily="34" charset="0"/>
              </a:rPr>
              <a:t> </a:t>
            </a:r>
            <a:r>
              <a:rPr lang="el-GR" sz="2800" dirty="0" err="1" smtClean="0">
                <a:cs typeface="Arial" panose="020B0604020202020204" pitchFamily="34" charset="0"/>
              </a:rPr>
              <a:t>προσωπικων</a:t>
            </a:r>
            <a:r>
              <a:rPr lang="el-GR" sz="2800" dirty="0" smtClean="0">
                <a:cs typeface="Arial" panose="020B0604020202020204" pitchFamily="34" charset="0"/>
              </a:rPr>
              <a:t> </a:t>
            </a:r>
            <a:r>
              <a:rPr lang="el-GR" sz="2800" dirty="0" err="1" smtClean="0">
                <a:cs typeface="Arial" panose="020B0604020202020204" pitchFamily="34" charset="0"/>
              </a:rPr>
              <a:t>δεδομενων</a:t>
            </a:r>
            <a:r>
              <a:rPr lang="el-GR" sz="2800" dirty="0" smtClean="0">
                <a:cs typeface="Arial" panose="020B0604020202020204" pitchFamily="34" charset="0"/>
              </a:rPr>
              <a:t> (</a:t>
            </a:r>
            <a:r>
              <a:rPr lang="el-GR" sz="2800" dirty="0" err="1" smtClean="0">
                <a:cs typeface="Arial" panose="020B0604020202020204" pitchFamily="34" charset="0"/>
              </a:rPr>
              <a:t>αρθρο</a:t>
            </a:r>
            <a:r>
              <a:rPr lang="el-GR" sz="2800" dirty="0" smtClean="0">
                <a:cs typeface="Arial" panose="020B0604020202020204" pitchFamily="34" charset="0"/>
              </a:rPr>
              <a:t> 5 </a:t>
            </a:r>
            <a:r>
              <a:rPr lang="el-GR" sz="2800" dirty="0" err="1" smtClean="0">
                <a:cs typeface="Arial" panose="020B0604020202020204" pitchFamily="34" charset="0"/>
              </a:rPr>
              <a:t>κανονισμου</a:t>
            </a:r>
            <a:r>
              <a:rPr lang="el-GR" sz="2800" dirty="0" smtClean="0">
                <a:cs typeface="Arial" panose="020B0604020202020204" pitchFamily="34" charset="0"/>
              </a:rPr>
              <a:t>)</a:t>
            </a:r>
            <a:endParaRPr lang="en-US" sz="2800" dirty="0">
              <a:cs typeface="Arial" panose="020B0604020202020204" pitchFamily="34" charset="0"/>
            </a:endParaRPr>
          </a:p>
        </p:txBody>
      </p:sp>
      <p:sp>
        <p:nvSpPr>
          <p:cNvPr id="3" name="Content Placeholder 2"/>
          <p:cNvSpPr>
            <a:spLocks noGrp="1"/>
          </p:cNvSpPr>
          <p:nvPr>
            <p:ph idx="1"/>
          </p:nvPr>
        </p:nvSpPr>
        <p:spPr>
          <a:xfrm>
            <a:off x="1141411" y="1639885"/>
            <a:ext cx="10462453" cy="5218115"/>
          </a:xfrm>
        </p:spPr>
        <p:txBody>
          <a:bodyPr>
            <a:normAutofit/>
          </a:bodyPr>
          <a:lstStyle/>
          <a:p>
            <a:pPr>
              <a:buFont typeface="Wingdings" panose="05000000000000000000" pitchFamily="2" charset="2"/>
              <a:buChar char="Ø"/>
            </a:pPr>
            <a:r>
              <a:rPr lang="el-GR" sz="2000" dirty="0" smtClean="0">
                <a:cs typeface="Arial" panose="020B0604020202020204" pitchFamily="34" charset="0"/>
              </a:rPr>
              <a:t>Αρχή νομιμότητας, αντικειμενικότητας και διαφάνειας (σύννομη θεμιτή, διαφανής επεξεργασία, κατάλληλη ενημέρωση)</a:t>
            </a:r>
          </a:p>
          <a:p>
            <a:pPr>
              <a:buFont typeface="Wingdings" panose="05000000000000000000" pitchFamily="2" charset="2"/>
              <a:buChar char="Ø"/>
            </a:pPr>
            <a:r>
              <a:rPr lang="el-GR" sz="2000" dirty="0" smtClean="0">
                <a:cs typeface="Arial" panose="020B0604020202020204" pitchFamily="34" charset="0"/>
              </a:rPr>
              <a:t>Αρχή του περιορισμού του σκοπού (ρητοί και νόμιμοι σκοποί</a:t>
            </a:r>
            <a:r>
              <a:rPr lang="en-US" sz="2000" dirty="0" smtClean="0">
                <a:cs typeface="Arial" panose="020B0604020202020204" pitchFamily="34" charset="0"/>
              </a:rPr>
              <a:t>,</a:t>
            </a:r>
            <a:r>
              <a:rPr lang="el-GR" sz="2000" dirty="0" smtClean="0">
                <a:cs typeface="Arial" panose="020B0604020202020204" pitchFamily="34" charset="0"/>
              </a:rPr>
              <a:t> περαιτέρω επεξεργασία υπό προϋποθέσεις)</a:t>
            </a:r>
          </a:p>
          <a:p>
            <a:pPr>
              <a:buFont typeface="Wingdings" panose="05000000000000000000" pitchFamily="2" charset="2"/>
              <a:buChar char="Ø"/>
            </a:pPr>
            <a:r>
              <a:rPr lang="el-GR" sz="2000" dirty="0" smtClean="0">
                <a:cs typeface="Arial" panose="020B0604020202020204" pitchFamily="34" charset="0"/>
              </a:rPr>
              <a:t>Αρχή της αναλογικότητας /Αρχή της ελαχιστοποίησης (περιλαμβάνει μόνο τα απολύτως απαραίτητα δεδομένα)</a:t>
            </a:r>
          </a:p>
          <a:p>
            <a:pPr>
              <a:buFont typeface="Wingdings" panose="05000000000000000000" pitchFamily="2" charset="2"/>
              <a:buChar char="Ø"/>
            </a:pPr>
            <a:r>
              <a:rPr lang="el-GR" sz="2000" dirty="0" smtClean="0">
                <a:cs typeface="Arial" panose="020B0604020202020204" pitchFamily="34" charset="0"/>
              </a:rPr>
              <a:t>Αρχή της ακρίβειας (</a:t>
            </a:r>
            <a:r>
              <a:rPr lang="el-GR" sz="2000" dirty="0" err="1" smtClean="0">
                <a:cs typeface="Arial" panose="020B0604020202020204" pitchFamily="34" charset="0"/>
              </a:rPr>
              <a:t>επικαιροποίηση</a:t>
            </a:r>
            <a:r>
              <a:rPr lang="el-GR" sz="2000" dirty="0" smtClean="0">
                <a:cs typeface="Arial" panose="020B0604020202020204" pitchFamily="34" charset="0"/>
              </a:rPr>
              <a:t>, διαγραφή, διόρθωση)</a:t>
            </a:r>
          </a:p>
          <a:p>
            <a:pPr>
              <a:buFont typeface="Wingdings" panose="05000000000000000000" pitchFamily="2" charset="2"/>
              <a:buChar char="Ø"/>
            </a:pPr>
            <a:r>
              <a:rPr lang="el-GR" sz="2000" dirty="0" smtClean="0">
                <a:cs typeface="Arial" panose="020B0604020202020204" pitchFamily="34" charset="0"/>
              </a:rPr>
              <a:t>Αρχή του περιορισμού της περιόδου αποθήκευσης (Οδηγία Επιτρόπου </a:t>
            </a:r>
            <a:r>
              <a:rPr lang="el-GR" sz="2000" dirty="0" err="1" smtClean="0">
                <a:cs typeface="Arial" panose="020B0604020202020204" pitchFamily="34" charset="0"/>
              </a:rPr>
              <a:t>ημερ</a:t>
            </a:r>
            <a:r>
              <a:rPr lang="el-GR" sz="2000" dirty="0" smtClean="0">
                <a:cs typeface="Arial" panose="020B0604020202020204" pitchFamily="34" charset="0"/>
              </a:rPr>
              <a:t>. 3/7/2018 η οποία ορίζει ως μέγιστο χρόνο διατήρησης των δεδομένων υγείας από </a:t>
            </a:r>
            <a:r>
              <a:rPr lang="el-GR" sz="2000" dirty="0" err="1" smtClean="0">
                <a:cs typeface="Arial" panose="020B0604020202020204" pitchFamily="34" charset="0"/>
              </a:rPr>
              <a:t>παρόχους</a:t>
            </a:r>
            <a:r>
              <a:rPr lang="el-GR" sz="2000" dirty="0" smtClean="0">
                <a:cs typeface="Arial" panose="020B0604020202020204" pitchFamily="34" charset="0"/>
              </a:rPr>
              <a:t> υπηρεσιών υγείας δημόσιου και ιδιωτικού τομέα, </a:t>
            </a:r>
            <a:r>
              <a:rPr lang="el-GR" sz="2000" dirty="0"/>
              <a:t>φαρμακεία, κλινικά εργαστήρια, ασφαλιστικές και </a:t>
            </a:r>
            <a:r>
              <a:rPr lang="el-GR" sz="2000" dirty="0" err="1"/>
              <a:t>αντασφαλιστικές</a:t>
            </a:r>
            <a:r>
              <a:rPr lang="el-GR" sz="2000" dirty="0"/>
              <a:t> επιχειρήσεις και </a:t>
            </a:r>
            <a:r>
              <a:rPr lang="el-GR" sz="2000" dirty="0" smtClean="0"/>
              <a:t>εργοδότες τα 15 έτη από το θάνατο του ασθενούς ή την τελευταία καταχώρηση</a:t>
            </a:r>
            <a:r>
              <a:rPr lang="el-GR" sz="2000" dirty="0" smtClean="0"/>
              <a:t>)</a:t>
            </a:r>
            <a:endParaRPr lang="el-GR" sz="2000" dirty="0" smtClean="0"/>
          </a:p>
          <a:p>
            <a:pPr>
              <a:buFont typeface="Wingdings" panose="05000000000000000000" pitchFamily="2" charset="2"/>
              <a:buChar char="Ø"/>
            </a:pPr>
            <a:endParaRPr lang="el-GR" sz="2000" dirty="0" smtClean="0">
              <a:cs typeface="Arial" panose="020B0604020202020204" pitchFamily="34" charset="0"/>
            </a:endParaRPr>
          </a:p>
          <a:p>
            <a:endParaRPr lang="en-US" sz="2800" dirty="0">
              <a:latin typeface="Arial" panose="020B0604020202020204" pitchFamily="34" charset="0"/>
            </a:endParaRPr>
          </a:p>
          <a:p>
            <a:endParaRPr lang="en-US" dirty="0" smtClean="0">
              <a:latin typeface="Arial" panose="020B0604020202020204" pitchFamily="34" charset="0"/>
            </a:endParaRPr>
          </a:p>
          <a:p>
            <a:endParaRPr lang="en-US" dirty="0">
              <a:latin typeface="Arial" panose="020B0604020202020204" pitchFamily="34" charset="0"/>
            </a:endParaRPr>
          </a:p>
          <a:p>
            <a:endParaRPr lang="en-US" dirty="0" smtClean="0">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2628320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l-GR" dirty="0">
                <a:cs typeface="Arial" panose="020B0604020202020204" pitchFamily="34" charset="0"/>
              </a:rPr>
              <a:t>Η αρχή της </a:t>
            </a:r>
            <a:r>
              <a:rPr lang="el-GR" dirty="0" smtClean="0">
                <a:cs typeface="Arial" panose="020B0604020202020204" pitchFamily="34" charset="0"/>
              </a:rPr>
              <a:t>ακεραιότητας </a:t>
            </a:r>
            <a:r>
              <a:rPr lang="el-GR" dirty="0">
                <a:cs typeface="Arial" panose="020B0604020202020204" pitchFamily="34" charset="0"/>
              </a:rPr>
              <a:t>και </a:t>
            </a:r>
            <a:r>
              <a:rPr lang="el-GR" dirty="0" smtClean="0">
                <a:cs typeface="Arial" panose="020B0604020202020204" pitchFamily="34" charset="0"/>
              </a:rPr>
              <a:t>εμπιστευτικότητας </a:t>
            </a:r>
            <a:r>
              <a:rPr lang="el-GR" dirty="0" smtClean="0">
                <a:cs typeface="Arial" panose="020B0604020202020204" pitchFamily="34" charset="0"/>
              </a:rPr>
              <a:t>επιβάλλει </a:t>
            </a:r>
            <a:r>
              <a:rPr lang="el-GR" dirty="0" smtClean="0">
                <a:cs typeface="Arial" panose="020B0604020202020204" pitchFamily="34" charset="0"/>
              </a:rPr>
              <a:t>την τήρηση των ενδεδειγμένων τεχνικών και οργανωτικών μέτρων ασφάλειας </a:t>
            </a:r>
            <a:r>
              <a:rPr lang="el-GR" dirty="0" err="1" smtClean="0">
                <a:cs typeface="Arial" panose="020B0604020202020204" pitchFamily="34" charset="0"/>
              </a:rPr>
              <a:t>π.χ</a:t>
            </a:r>
            <a:r>
              <a:rPr lang="el-GR" dirty="0" smtClean="0">
                <a:cs typeface="Arial" panose="020B0604020202020204" pitchFamily="34" charset="0"/>
              </a:rPr>
              <a:t> κρυπτογράφηση για δεδομένα υγείας, ώστε να διασφαλίζεται η εμπιστευτικότητα, ακεραιότητα και διαθεσιμότητά τους</a:t>
            </a:r>
          </a:p>
          <a:p>
            <a:r>
              <a:rPr lang="el-GR" dirty="0">
                <a:cs typeface="Arial" panose="020B0604020202020204" pitchFamily="34" charset="0"/>
              </a:rPr>
              <a:t>Η αρχή της λογοδοσίας </a:t>
            </a:r>
            <a:r>
              <a:rPr lang="el-GR" dirty="0" smtClean="0">
                <a:cs typeface="Arial" panose="020B0604020202020204" pitchFamily="34" charset="0"/>
              </a:rPr>
              <a:t>επιβάλλει την ευθύνη του υπεύθυνου επεξεργασίας να αποδεικνύει ανά πάσα στιγμή τη συμμόρφωσή του με τον Κανονισμό </a:t>
            </a:r>
            <a:r>
              <a:rPr lang="el-GR" dirty="0">
                <a:cs typeface="Arial" panose="020B0604020202020204" pitchFamily="34" charset="0"/>
              </a:rPr>
              <a:t>ενώπιον </a:t>
            </a:r>
            <a:r>
              <a:rPr lang="el-GR" dirty="0" smtClean="0">
                <a:cs typeface="Arial" panose="020B0604020202020204" pitchFamily="34" charset="0"/>
              </a:rPr>
              <a:t>της Επιτρόπου ή και των Δικαστικών Αρχών </a:t>
            </a:r>
            <a:endParaRPr lang="el-GR" dirty="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1096007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err="1" smtClean="0">
                <a:cs typeface="Arial" panose="020B0604020202020204" pitchFamily="34" charset="0"/>
              </a:rPr>
              <a:t>Βασικοτερα</a:t>
            </a:r>
            <a:r>
              <a:rPr lang="el-GR" sz="3200" dirty="0" smtClean="0">
                <a:cs typeface="Arial" panose="020B0604020202020204" pitchFamily="34" charset="0"/>
              </a:rPr>
              <a:t> ΔΙΚΑΙΩΜΑΤΑ ΜΕ ΒΑΣΗ ΤΟΝ ΚΑΝΟΝΙΣΜΟ (</a:t>
            </a:r>
            <a:r>
              <a:rPr lang="el-GR" sz="3200" dirty="0" err="1" smtClean="0">
                <a:cs typeface="Arial" panose="020B0604020202020204" pitchFamily="34" charset="0"/>
              </a:rPr>
              <a:t>κεφ.ιιι</a:t>
            </a:r>
            <a:r>
              <a:rPr lang="el-GR" sz="3200" dirty="0" smtClean="0">
                <a:cs typeface="Arial" panose="020B0604020202020204" pitchFamily="34" charset="0"/>
              </a:rPr>
              <a:t>)</a:t>
            </a:r>
            <a:endParaRPr lang="en-US" sz="3200" dirty="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r>
              <a:rPr lang="el-GR" dirty="0" smtClean="0"/>
              <a:t>Ψυχικά ασθενείς </a:t>
            </a:r>
            <a:r>
              <a:rPr lang="el-GR" dirty="0">
                <a:cs typeface="Arial" panose="020B0604020202020204" pitchFamily="34" charset="0"/>
              </a:rPr>
              <a:t>→ ασθενείς→ </a:t>
            </a:r>
            <a:r>
              <a:rPr lang="el-GR" dirty="0" smtClean="0">
                <a:cs typeface="Arial" panose="020B0604020202020204" pitchFamily="34" charset="0"/>
              </a:rPr>
              <a:t>υποκείμενα των δεδομένων →  όλα τα δικαιώματα μπορούν να ασκούνται μέσω του </a:t>
            </a:r>
            <a:r>
              <a:rPr lang="el-GR" dirty="0" err="1" smtClean="0">
                <a:cs typeface="Arial" panose="020B0604020202020204" pitchFamily="34" charset="0"/>
              </a:rPr>
              <a:t>νομίμου</a:t>
            </a:r>
            <a:r>
              <a:rPr lang="el-GR" dirty="0" smtClean="0">
                <a:cs typeface="Arial" panose="020B0604020202020204" pitchFamily="34" charset="0"/>
              </a:rPr>
              <a:t> αντιπροσώπου → </a:t>
            </a:r>
            <a:r>
              <a:rPr lang="el-GR" sz="2200" dirty="0" smtClean="0">
                <a:cs typeface="Arial" panose="020B0604020202020204" pitchFamily="34" charset="0"/>
              </a:rPr>
              <a:t>ικανοποίηση εντός μηνός → καταγγελία στην εποπτική Αρχή (μη τήρηση προθεσμίας ή μη ικανοποίηση</a:t>
            </a:r>
            <a:r>
              <a:rPr lang="el-GR" sz="2200" dirty="0" smtClean="0">
                <a:cs typeface="Arial" panose="020B0604020202020204" pitchFamily="34" charset="0"/>
              </a:rPr>
              <a:t>) </a:t>
            </a:r>
          </a:p>
          <a:p>
            <a:pPr lvl="1"/>
            <a:r>
              <a:rPr lang="el-GR" sz="1800" smtClean="0">
                <a:cs typeface="Arial" panose="020B0604020202020204" pitchFamily="34" charset="0"/>
              </a:rPr>
              <a:t>Μόνο 3 περιπτώσεις </a:t>
            </a:r>
            <a:r>
              <a:rPr lang="el-GR" sz="1800" dirty="0" smtClean="0">
                <a:cs typeface="Arial" panose="020B0604020202020204" pitchFamily="34" charset="0"/>
              </a:rPr>
              <a:t>παραπόνων ασθενών τα δικαιώματα των οποίων (πρόσβασης) δεν ικανοποιήθηκαν από τον υπεύθυνο επεξεργασίας υποβλήθηκαν στο Γραφείο μου</a:t>
            </a:r>
            <a:endParaRPr lang="el-GR" sz="1800" dirty="0" smtClean="0">
              <a:cs typeface="Arial" panose="020B0604020202020204" pitchFamily="34" charset="0"/>
            </a:endParaRPr>
          </a:p>
          <a:p>
            <a:r>
              <a:rPr lang="el-GR" dirty="0" smtClean="0">
                <a:cs typeface="Arial" panose="020B0604020202020204" pitchFamily="34" charset="0"/>
              </a:rPr>
              <a:t>Δικαίωμα ενημέρωσης (άρθρο 12, 13, 14) πριν από τη συλλογή των δεδομένων περιλαμβάνει (ταυτότητα υπεύθυνου επεξεργασίας, σκοπό της επεξεργασίας, είδος δεδομένων, αποδέκτες, χρόνος αποθήκευσης, άσκηση δικαιωμάτων, υποβολή καταγγελίας στη εποπτική Αρχή, πηγή δεδομένων </a:t>
            </a:r>
            <a:r>
              <a:rPr lang="el-GR" dirty="0" err="1" smtClean="0">
                <a:cs typeface="Arial" panose="020B0604020202020204" pitchFamily="34" charset="0"/>
              </a:rPr>
              <a:t>κ.α</a:t>
            </a:r>
            <a:r>
              <a:rPr lang="el-GR" dirty="0" smtClean="0">
                <a:cs typeface="Arial" panose="020B0604020202020204" pitchFamily="34" charset="0"/>
              </a:rPr>
              <a:t>).</a:t>
            </a:r>
          </a:p>
          <a:p>
            <a:endParaRPr lang="el-GR" dirty="0" smtClean="0">
              <a:cs typeface="Arial" panose="020B0604020202020204" pitchFamily="34" charset="0"/>
            </a:endParaRPr>
          </a:p>
          <a:p>
            <a:endParaRPr lang="el-GR" dirty="0" smtClean="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14650978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2728</TotalTime>
  <Words>1201</Words>
  <Application>Microsoft Office PowerPoint</Application>
  <PresentationFormat>Widescreen</PresentationFormat>
  <Paragraphs>102</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Trebuchet MS</vt:lpstr>
      <vt:lpstr>Tw Cen MT</vt:lpstr>
      <vt:lpstr>Wingdings</vt:lpstr>
      <vt:lpstr>Circuit</vt:lpstr>
      <vt:lpstr>επεξεργασια δεδομενων προσωπικου χαρακτηρα στον τομεα της ψυχικησ υγειασ - ασκηση δικαιωματων</vt:lpstr>
      <vt:lpstr>  ΙΣΧΥΟΝ ΝΟΜΟΘΕΤΙΚΟ και εποπτικο ΠΛΑΙΣΙΟ  </vt:lpstr>
      <vt:lpstr>Βασικεσ εννοιες και χρησιμοι οροι</vt:lpstr>
      <vt:lpstr>PowerPoint Presentation</vt:lpstr>
      <vt:lpstr>PowerPoint Presentation</vt:lpstr>
      <vt:lpstr>ΠΟΛΥΔΙΑΣΤΑΤΗ η προστασια των δικαιωματων των ασθενων </vt:lpstr>
      <vt:lpstr>ΒΑΣΙΚΕΣ ΑΡΧΕΣ που συνθετουν το συννομο της επεξεργασιασ προσωπικων δεδομενων (αρθρο 5 κανονισμου)</vt:lpstr>
      <vt:lpstr>PowerPoint Presentation</vt:lpstr>
      <vt:lpstr>Βασικοτερα ΔΙΚΑΙΩΜΑΤΑ ΜΕ ΒΑΣΗ ΤΟΝ ΚΑΝΟΝΙΣΜΟ (κεφ.ιιι)</vt:lpstr>
      <vt:lpstr>PowerPoint Presentation</vt:lpstr>
      <vt:lpstr>PowerPoint Presentation</vt:lpstr>
      <vt:lpstr>Συμβουλεσ - εισηγησεις</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Ψηφιακη εκπαιδευση αναγκη Η Εξελιξη;</dc:title>
  <dc:creator>User25</dc:creator>
  <cp:lastModifiedBy>CY DPA</cp:lastModifiedBy>
  <cp:revision>152</cp:revision>
  <cp:lastPrinted>2021-09-29T12:20:35Z</cp:lastPrinted>
  <dcterms:created xsi:type="dcterms:W3CDTF">2020-12-08T10:53:05Z</dcterms:created>
  <dcterms:modified xsi:type="dcterms:W3CDTF">2021-10-06T11:10:25Z</dcterms:modified>
</cp:coreProperties>
</file>